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notesMasterIdLst>
    <p:notesMasterId r:id="rId23"/>
  </p:notesMasterIdLst>
  <p:sldIdLst>
    <p:sldId id="256" r:id="rId2"/>
    <p:sldId id="257" r:id="rId3"/>
    <p:sldId id="258" r:id="rId4"/>
    <p:sldId id="260" r:id="rId5"/>
    <p:sldId id="261" r:id="rId6"/>
    <p:sldId id="262" r:id="rId7"/>
    <p:sldId id="263" r:id="rId8"/>
    <p:sldId id="264" r:id="rId9"/>
    <p:sldId id="265" r:id="rId10"/>
    <p:sldId id="266" r:id="rId11"/>
    <p:sldId id="269" r:id="rId12"/>
    <p:sldId id="270" r:id="rId13"/>
    <p:sldId id="282" r:id="rId14"/>
    <p:sldId id="271" r:id="rId15"/>
    <p:sldId id="272" r:id="rId16"/>
    <p:sldId id="276" r:id="rId17"/>
    <p:sldId id="277" r:id="rId18"/>
    <p:sldId id="278" r:id="rId19"/>
    <p:sldId id="279" r:id="rId20"/>
    <p:sldId id="280" r:id="rId21"/>
    <p:sldId id="281" r:id="rId2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39C329-135E-4F73-A312-C3B0EF640106}"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endParaRPr lang="fr-FR"/>
        </a:p>
      </dgm:t>
    </dgm:pt>
    <dgm:pt modelId="{5567B3F3-A4D9-400C-A721-A4CCD9B450B9}">
      <dgm:prSet phldrT="[Texte]" custT="1"/>
      <dgm:spPr/>
      <dgm:t>
        <a:bodyPr/>
        <a:lstStyle/>
        <a:p>
          <a:r>
            <a:rPr lang="fr-FR" sz="1400" b="1" dirty="0" smtClean="0">
              <a:solidFill>
                <a:schemeClr val="tx1"/>
              </a:solidFill>
            </a:rPr>
            <a:t>La pédagogie c’est quoi ?</a:t>
          </a:r>
          <a:endParaRPr lang="fr-FR" sz="1400" b="1" dirty="0">
            <a:solidFill>
              <a:schemeClr val="tx1"/>
            </a:solidFill>
          </a:endParaRPr>
        </a:p>
      </dgm:t>
    </dgm:pt>
    <dgm:pt modelId="{5EACFE27-B42E-4937-BF33-9B07DAEBE0B3}" type="parTrans" cxnId="{6EC2CBE5-5EC7-4B17-9069-FEF0DBC0FEDF}">
      <dgm:prSet/>
      <dgm:spPr/>
      <dgm:t>
        <a:bodyPr/>
        <a:lstStyle/>
        <a:p>
          <a:endParaRPr lang="fr-FR"/>
        </a:p>
      </dgm:t>
    </dgm:pt>
    <dgm:pt modelId="{97D271CF-6D3D-4010-86DD-E556A623B920}" type="sibTrans" cxnId="{6EC2CBE5-5EC7-4B17-9069-FEF0DBC0FEDF}">
      <dgm:prSet/>
      <dgm:spPr/>
      <dgm:t>
        <a:bodyPr/>
        <a:lstStyle/>
        <a:p>
          <a:endParaRPr lang="fr-FR"/>
        </a:p>
      </dgm:t>
    </dgm:pt>
    <dgm:pt modelId="{2B568D9C-1AFB-4435-B291-79644B0AA183}">
      <dgm:prSet phldrT="[Texte]" custT="1"/>
      <dgm:spPr/>
      <dgm:t>
        <a:bodyPr/>
        <a:lstStyle/>
        <a:p>
          <a:r>
            <a:rPr lang="fr-FR" sz="1400" dirty="0" smtClean="0">
              <a:solidFill>
                <a:schemeClr val="tx1"/>
              </a:solidFill>
            </a:rPr>
            <a:t>C’est « l’art d’éduquer ». C’est la manière de transmettre un savoir ou une expérience par des méthodes adaptées à un individu, un groupe d’individus...</a:t>
          </a:r>
          <a:endParaRPr lang="fr-FR" sz="1400" dirty="0">
            <a:solidFill>
              <a:schemeClr val="tx1"/>
            </a:solidFill>
          </a:endParaRPr>
        </a:p>
      </dgm:t>
    </dgm:pt>
    <dgm:pt modelId="{5C41D7E2-AB9A-4EDD-8C21-F7301F272136}" type="parTrans" cxnId="{0CDB9F18-A45E-4CC9-922C-4FABA7373B3B}">
      <dgm:prSet/>
      <dgm:spPr/>
      <dgm:t>
        <a:bodyPr/>
        <a:lstStyle/>
        <a:p>
          <a:endParaRPr lang="fr-FR"/>
        </a:p>
      </dgm:t>
    </dgm:pt>
    <dgm:pt modelId="{C6096AC4-5CA0-4939-9F65-D25257A781D5}" type="sibTrans" cxnId="{0CDB9F18-A45E-4CC9-922C-4FABA7373B3B}">
      <dgm:prSet/>
      <dgm:spPr/>
      <dgm:t>
        <a:bodyPr/>
        <a:lstStyle/>
        <a:p>
          <a:endParaRPr lang="fr-FR"/>
        </a:p>
      </dgm:t>
    </dgm:pt>
    <dgm:pt modelId="{1CCE76E7-38D0-4388-8801-E950A5BB818C}">
      <dgm:prSet phldrT="[Texte]" custT="1"/>
      <dgm:spPr/>
      <dgm:t>
        <a:bodyPr/>
        <a:lstStyle/>
        <a:p>
          <a:r>
            <a:rPr lang="fr-FR" sz="1400" b="1" dirty="0" smtClean="0">
              <a:solidFill>
                <a:schemeClr val="tx1"/>
              </a:solidFill>
            </a:rPr>
            <a:t>Et alors, les objectifs pédagogiques ?</a:t>
          </a:r>
          <a:endParaRPr lang="fr-FR" sz="1400" b="1" dirty="0">
            <a:solidFill>
              <a:schemeClr val="tx1"/>
            </a:solidFill>
          </a:endParaRPr>
        </a:p>
      </dgm:t>
    </dgm:pt>
    <dgm:pt modelId="{24C00DCE-4FEC-40E0-91AC-D7D69DD0799B}" type="parTrans" cxnId="{B5C78007-F7B7-405E-B6A3-10A3C817ED76}">
      <dgm:prSet/>
      <dgm:spPr/>
      <dgm:t>
        <a:bodyPr/>
        <a:lstStyle/>
        <a:p>
          <a:endParaRPr lang="fr-FR"/>
        </a:p>
      </dgm:t>
    </dgm:pt>
    <dgm:pt modelId="{D9873213-D7E6-405D-85CA-46423C382ABA}" type="sibTrans" cxnId="{B5C78007-F7B7-405E-B6A3-10A3C817ED76}">
      <dgm:prSet/>
      <dgm:spPr/>
      <dgm:t>
        <a:bodyPr/>
        <a:lstStyle/>
        <a:p>
          <a:endParaRPr lang="fr-FR"/>
        </a:p>
      </dgm:t>
    </dgm:pt>
    <dgm:pt modelId="{9004ADA2-BF81-4133-BE93-53C4719B1084}">
      <dgm:prSet phldrT="[Texte]" custT="1"/>
      <dgm:spPr/>
      <dgm:t>
        <a:bodyPr/>
        <a:lstStyle/>
        <a:p>
          <a:r>
            <a:rPr lang="fr-FR" sz="1400" dirty="0" smtClean="0">
              <a:solidFill>
                <a:schemeClr val="tx1"/>
              </a:solidFill>
            </a:rPr>
            <a:t>C’est « ce que l’on veut atteindre ». Ils sont mesurables et évaluables. Ils précisent des notions de temps, de lieu et durée</a:t>
          </a:r>
          <a:endParaRPr lang="fr-FR" sz="1400" dirty="0">
            <a:solidFill>
              <a:schemeClr val="tx1"/>
            </a:solidFill>
          </a:endParaRPr>
        </a:p>
      </dgm:t>
    </dgm:pt>
    <dgm:pt modelId="{41686F1D-8246-4E70-88D0-A2A618B3BED3}" type="parTrans" cxnId="{3E363133-900E-4731-AF7A-73ED5D34B7C0}">
      <dgm:prSet/>
      <dgm:spPr/>
      <dgm:t>
        <a:bodyPr/>
        <a:lstStyle/>
        <a:p>
          <a:endParaRPr lang="fr-FR"/>
        </a:p>
      </dgm:t>
    </dgm:pt>
    <dgm:pt modelId="{B104A8FA-9FE5-41A7-B16E-C2AFA2CEA535}" type="sibTrans" cxnId="{3E363133-900E-4731-AF7A-73ED5D34B7C0}">
      <dgm:prSet/>
      <dgm:spPr/>
      <dgm:t>
        <a:bodyPr/>
        <a:lstStyle/>
        <a:p>
          <a:endParaRPr lang="fr-FR"/>
        </a:p>
      </dgm:t>
    </dgm:pt>
    <dgm:pt modelId="{8346F34F-5F23-4339-8C4C-73BA12BC7951}">
      <dgm:prSet phldrT="[Texte]" custT="1"/>
      <dgm:spPr/>
      <dgm:t>
        <a:bodyPr/>
        <a:lstStyle/>
        <a:p>
          <a:r>
            <a:rPr lang="fr-FR" sz="1400" b="1" dirty="0" smtClean="0">
              <a:solidFill>
                <a:schemeClr val="tx1"/>
              </a:solidFill>
            </a:rPr>
            <a:t>Et comment on fait pour les atteindre ?</a:t>
          </a:r>
          <a:endParaRPr lang="fr-FR" sz="1400" b="1" dirty="0">
            <a:solidFill>
              <a:schemeClr val="tx1"/>
            </a:solidFill>
          </a:endParaRPr>
        </a:p>
      </dgm:t>
    </dgm:pt>
    <dgm:pt modelId="{36A24532-F5AF-4697-BB54-A1BBFB2EE157}" type="parTrans" cxnId="{6A639281-25E5-4948-9F4C-4888AE4A6740}">
      <dgm:prSet/>
      <dgm:spPr/>
      <dgm:t>
        <a:bodyPr/>
        <a:lstStyle/>
        <a:p>
          <a:endParaRPr lang="fr-FR"/>
        </a:p>
      </dgm:t>
    </dgm:pt>
    <dgm:pt modelId="{CC7F7FD3-4BF3-45BD-A850-8E18EE061BC0}" type="sibTrans" cxnId="{6A639281-25E5-4948-9F4C-4888AE4A6740}">
      <dgm:prSet/>
      <dgm:spPr/>
      <dgm:t>
        <a:bodyPr/>
        <a:lstStyle/>
        <a:p>
          <a:endParaRPr lang="fr-FR"/>
        </a:p>
      </dgm:t>
    </dgm:pt>
    <dgm:pt modelId="{15800680-A839-4DAD-B20F-28647D9F6440}">
      <dgm:prSet phldrT="[Texte]" custT="1"/>
      <dgm:spPr/>
      <dgm:t>
        <a:bodyPr/>
        <a:lstStyle/>
        <a:p>
          <a:r>
            <a:rPr lang="fr-FR" sz="1400" b="0" dirty="0" smtClean="0">
              <a:solidFill>
                <a:schemeClr val="tx1"/>
              </a:solidFill>
            </a:rPr>
            <a:t>On met en place des « ACTIONS ».Concrètement c’est ce que l’on va mettre en place pour répondre à 1 objectif. En bref, on fait quoi sur le terrain ?</a:t>
          </a:r>
          <a:endParaRPr lang="fr-FR" sz="1400" b="0" dirty="0">
            <a:solidFill>
              <a:schemeClr val="tx1"/>
            </a:solidFill>
          </a:endParaRPr>
        </a:p>
      </dgm:t>
    </dgm:pt>
    <dgm:pt modelId="{29201FC5-0B30-41B6-A7B2-886C9FEC36FA}" type="parTrans" cxnId="{B1FC06DA-C030-4C8E-85E4-5DC496CD9BFF}">
      <dgm:prSet/>
      <dgm:spPr/>
      <dgm:t>
        <a:bodyPr/>
        <a:lstStyle/>
        <a:p>
          <a:endParaRPr lang="fr-FR"/>
        </a:p>
      </dgm:t>
    </dgm:pt>
    <dgm:pt modelId="{985B9A4E-52D2-48EA-9A00-EE6076EA1AC4}" type="sibTrans" cxnId="{B1FC06DA-C030-4C8E-85E4-5DC496CD9BFF}">
      <dgm:prSet/>
      <dgm:spPr/>
      <dgm:t>
        <a:bodyPr/>
        <a:lstStyle/>
        <a:p>
          <a:endParaRPr lang="fr-FR"/>
        </a:p>
      </dgm:t>
    </dgm:pt>
    <dgm:pt modelId="{793F3BCE-1B13-4D86-906A-742452313191}">
      <dgm:prSet/>
      <dgm:spPr/>
      <dgm:t>
        <a:bodyPr/>
        <a:lstStyle/>
        <a:p>
          <a:r>
            <a:rPr lang="fr-FR" b="1" dirty="0" smtClean="0">
              <a:solidFill>
                <a:schemeClr val="tx1"/>
              </a:solidFill>
            </a:rPr>
            <a:t>Et grâce à quoi on met des actions en place ?</a:t>
          </a:r>
          <a:endParaRPr lang="fr-FR" b="1" dirty="0">
            <a:solidFill>
              <a:schemeClr val="tx1"/>
            </a:solidFill>
          </a:endParaRPr>
        </a:p>
      </dgm:t>
    </dgm:pt>
    <dgm:pt modelId="{38617901-1695-4130-B2D1-6DB2EFCB4AFC}" type="parTrans" cxnId="{F8F599F5-F116-4BB8-8B33-7F1CA7780E52}">
      <dgm:prSet/>
      <dgm:spPr/>
      <dgm:t>
        <a:bodyPr/>
        <a:lstStyle/>
        <a:p>
          <a:endParaRPr lang="fr-FR"/>
        </a:p>
      </dgm:t>
    </dgm:pt>
    <dgm:pt modelId="{06AA9A9B-F1CB-4D1C-ACD4-1DA015A41963}" type="sibTrans" cxnId="{F8F599F5-F116-4BB8-8B33-7F1CA7780E52}">
      <dgm:prSet/>
      <dgm:spPr/>
      <dgm:t>
        <a:bodyPr/>
        <a:lstStyle/>
        <a:p>
          <a:endParaRPr lang="fr-FR"/>
        </a:p>
      </dgm:t>
    </dgm:pt>
    <dgm:pt modelId="{5A0B09D9-66AB-4030-AD09-C159CEBBE2C7}">
      <dgm:prSet custT="1"/>
      <dgm:spPr/>
      <dgm:t>
        <a:bodyPr/>
        <a:lstStyle/>
        <a:p>
          <a:r>
            <a:rPr lang="fr-FR" sz="1400" dirty="0" smtClean="0">
              <a:solidFill>
                <a:schemeClr val="tx1"/>
              </a:solidFill>
            </a:rPr>
            <a:t>Grâces à des MOYENS:</a:t>
          </a:r>
        </a:p>
        <a:p>
          <a:r>
            <a:rPr lang="fr-FR" sz="1400" dirty="0" smtClean="0">
              <a:solidFill>
                <a:schemeClr val="tx1"/>
              </a:solidFill>
            </a:rPr>
            <a:t>Avec quoi ?</a:t>
          </a:r>
        </a:p>
        <a:p>
          <a:r>
            <a:rPr lang="fr-FR" sz="1400" dirty="0" smtClean="0">
              <a:solidFill>
                <a:schemeClr val="tx1"/>
              </a:solidFill>
            </a:rPr>
            <a:t>Avec qui ?</a:t>
          </a:r>
        </a:p>
        <a:p>
          <a:r>
            <a:rPr lang="fr-FR" sz="1400" dirty="0" smtClean="0">
              <a:solidFill>
                <a:schemeClr val="tx1"/>
              </a:solidFill>
            </a:rPr>
            <a:t>Comment ?</a:t>
          </a:r>
        </a:p>
        <a:p>
          <a:r>
            <a:rPr lang="fr-FR" sz="1400" dirty="0" smtClean="0">
              <a:solidFill>
                <a:schemeClr val="tx1"/>
              </a:solidFill>
            </a:rPr>
            <a:t>Où ?</a:t>
          </a:r>
        </a:p>
        <a:p>
          <a:r>
            <a:rPr lang="fr-FR" sz="1400" dirty="0" smtClean="0">
              <a:solidFill>
                <a:schemeClr val="tx1"/>
              </a:solidFill>
            </a:rPr>
            <a:t>Combien ?</a:t>
          </a:r>
        </a:p>
      </dgm:t>
    </dgm:pt>
    <dgm:pt modelId="{3E1AA50F-AD89-4D8E-B460-AF16374F7554}" type="parTrans" cxnId="{178148DE-F338-4691-8325-280B0418C8B6}">
      <dgm:prSet/>
      <dgm:spPr/>
      <dgm:t>
        <a:bodyPr/>
        <a:lstStyle/>
        <a:p>
          <a:endParaRPr lang="fr-FR"/>
        </a:p>
      </dgm:t>
    </dgm:pt>
    <dgm:pt modelId="{ADE4CE6F-207D-414F-A4ED-F51910CC29CD}" type="sibTrans" cxnId="{178148DE-F338-4691-8325-280B0418C8B6}">
      <dgm:prSet/>
      <dgm:spPr/>
      <dgm:t>
        <a:bodyPr/>
        <a:lstStyle/>
        <a:p>
          <a:endParaRPr lang="fr-FR"/>
        </a:p>
      </dgm:t>
    </dgm:pt>
    <dgm:pt modelId="{251D04D4-613A-4585-BB8D-06FA2FC157AB}">
      <dgm:prSet/>
      <dgm:spPr/>
      <dgm:t>
        <a:bodyPr/>
        <a:lstStyle/>
        <a:p>
          <a:r>
            <a:rPr lang="fr-FR" b="1" dirty="0" smtClean="0">
              <a:solidFill>
                <a:schemeClr val="tx1"/>
              </a:solidFill>
            </a:rPr>
            <a:t>Et comment on sait si cela fonctionne ?</a:t>
          </a:r>
          <a:endParaRPr lang="fr-FR" b="1" dirty="0">
            <a:solidFill>
              <a:schemeClr val="tx1"/>
            </a:solidFill>
          </a:endParaRPr>
        </a:p>
      </dgm:t>
    </dgm:pt>
    <dgm:pt modelId="{F9D2A6F6-6E98-429C-BDE5-9C53D3BE31D3}" type="parTrans" cxnId="{FAB2584B-C3AF-4447-848B-8504F46CDA13}">
      <dgm:prSet/>
      <dgm:spPr/>
      <dgm:t>
        <a:bodyPr/>
        <a:lstStyle/>
        <a:p>
          <a:endParaRPr lang="fr-FR"/>
        </a:p>
      </dgm:t>
    </dgm:pt>
    <dgm:pt modelId="{352FD525-F9F7-4361-9A74-BA58890A218E}" type="sibTrans" cxnId="{FAB2584B-C3AF-4447-848B-8504F46CDA13}">
      <dgm:prSet/>
      <dgm:spPr/>
      <dgm:t>
        <a:bodyPr/>
        <a:lstStyle/>
        <a:p>
          <a:endParaRPr lang="fr-FR"/>
        </a:p>
      </dgm:t>
    </dgm:pt>
    <dgm:pt modelId="{803BC962-E590-4A84-8F81-40F5883C35B7}">
      <dgm:prSet custT="1"/>
      <dgm:spPr/>
      <dgm:t>
        <a:bodyPr/>
        <a:lstStyle/>
        <a:p>
          <a:r>
            <a:rPr lang="fr-FR" sz="1400" dirty="0" smtClean="0">
              <a:solidFill>
                <a:schemeClr val="tx1"/>
              </a:solidFill>
            </a:rPr>
            <a:t>On fait des EVALUATIONS...</a:t>
          </a:r>
        </a:p>
        <a:p>
          <a:r>
            <a:rPr lang="fr-FR" sz="1400" dirty="0" smtClean="0">
              <a:solidFill>
                <a:schemeClr val="tx1"/>
              </a:solidFill>
            </a:rPr>
            <a:t>Evaluer c’est « mesurer et évaluer les effets, l’impact d’une action »</a:t>
          </a:r>
        </a:p>
        <a:p>
          <a:r>
            <a:rPr lang="fr-FR" sz="1400" dirty="0" smtClean="0">
              <a:solidFill>
                <a:schemeClr val="tx1"/>
              </a:solidFill>
            </a:rPr>
            <a:t>Est-ce qu’on a atteint l’objectif ?</a:t>
          </a:r>
          <a:endParaRPr lang="fr-FR" sz="1400" dirty="0">
            <a:solidFill>
              <a:schemeClr val="tx1"/>
            </a:solidFill>
          </a:endParaRPr>
        </a:p>
      </dgm:t>
    </dgm:pt>
    <dgm:pt modelId="{A92F38F9-7E23-4E56-9EF2-B076394BCB59}" type="parTrans" cxnId="{DDCD6FAB-8D45-43B1-9D47-38ECF5D2302C}">
      <dgm:prSet/>
      <dgm:spPr/>
      <dgm:t>
        <a:bodyPr/>
        <a:lstStyle/>
        <a:p>
          <a:endParaRPr lang="fr-FR"/>
        </a:p>
      </dgm:t>
    </dgm:pt>
    <dgm:pt modelId="{C1FCF91E-4EC7-4442-84CE-50A8B3292DAC}" type="sibTrans" cxnId="{DDCD6FAB-8D45-43B1-9D47-38ECF5D2302C}">
      <dgm:prSet/>
      <dgm:spPr/>
      <dgm:t>
        <a:bodyPr/>
        <a:lstStyle/>
        <a:p>
          <a:endParaRPr lang="fr-FR"/>
        </a:p>
      </dgm:t>
    </dgm:pt>
    <dgm:pt modelId="{9B6C064B-CBF3-45CE-A993-D6BE41F368BF}" type="pres">
      <dgm:prSet presAssocID="{7739C329-135E-4F73-A312-C3B0EF640106}" presName="Name0" presStyleCnt="0">
        <dgm:presLayoutVars>
          <dgm:dir/>
          <dgm:resizeHandles val="exact"/>
        </dgm:presLayoutVars>
      </dgm:prSet>
      <dgm:spPr/>
      <dgm:t>
        <a:bodyPr/>
        <a:lstStyle/>
        <a:p>
          <a:endParaRPr lang="fr-FR"/>
        </a:p>
      </dgm:t>
    </dgm:pt>
    <dgm:pt modelId="{3D8FB9FB-3AFA-4C20-8750-30405B6A641A}" type="pres">
      <dgm:prSet presAssocID="{5567B3F3-A4D9-400C-A721-A4CCD9B450B9}" presName="node" presStyleLbl="node1" presStyleIdx="0" presStyleCnt="10" custScaleX="38027" custScaleY="40651" custLinFactNeighborX="6889" custLinFactNeighborY="-49621">
        <dgm:presLayoutVars>
          <dgm:bulletEnabled val="1"/>
        </dgm:presLayoutVars>
      </dgm:prSet>
      <dgm:spPr/>
      <dgm:t>
        <a:bodyPr/>
        <a:lstStyle/>
        <a:p>
          <a:endParaRPr lang="fr-FR"/>
        </a:p>
      </dgm:t>
    </dgm:pt>
    <dgm:pt modelId="{074F5500-CCC1-4C5C-8BB4-74244F0CC80E}" type="pres">
      <dgm:prSet presAssocID="{97D271CF-6D3D-4010-86DD-E556A623B920}" presName="sibTrans" presStyleLbl="sibTrans1D1" presStyleIdx="0" presStyleCnt="9"/>
      <dgm:spPr/>
      <dgm:t>
        <a:bodyPr/>
        <a:lstStyle/>
        <a:p>
          <a:endParaRPr lang="fr-FR"/>
        </a:p>
      </dgm:t>
    </dgm:pt>
    <dgm:pt modelId="{90884E70-61AD-4133-9DE6-9B530999A1CB}" type="pres">
      <dgm:prSet presAssocID="{97D271CF-6D3D-4010-86DD-E556A623B920}" presName="connectorText" presStyleLbl="sibTrans1D1" presStyleIdx="0" presStyleCnt="9"/>
      <dgm:spPr/>
      <dgm:t>
        <a:bodyPr/>
        <a:lstStyle/>
        <a:p>
          <a:endParaRPr lang="fr-FR"/>
        </a:p>
      </dgm:t>
    </dgm:pt>
    <dgm:pt modelId="{E9C0A559-4CF2-4D25-9FB5-5709CBA27E33}" type="pres">
      <dgm:prSet presAssocID="{2B568D9C-1AFB-4435-B291-79644B0AA183}" presName="node" presStyleLbl="node1" presStyleIdx="1" presStyleCnt="10" custScaleX="68568" custScaleY="85900" custLinFactNeighborX="17396" custLinFactNeighborY="-49622">
        <dgm:presLayoutVars>
          <dgm:bulletEnabled val="1"/>
        </dgm:presLayoutVars>
      </dgm:prSet>
      <dgm:spPr/>
      <dgm:t>
        <a:bodyPr/>
        <a:lstStyle/>
        <a:p>
          <a:endParaRPr lang="fr-FR"/>
        </a:p>
      </dgm:t>
    </dgm:pt>
    <dgm:pt modelId="{2054E303-5291-4331-B1E8-9B49368E136D}" type="pres">
      <dgm:prSet presAssocID="{C6096AC4-5CA0-4939-9F65-D25257A781D5}" presName="sibTrans" presStyleLbl="sibTrans1D1" presStyleIdx="1" presStyleCnt="9"/>
      <dgm:spPr/>
      <dgm:t>
        <a:bodyPr/>
        <a:lstStyle/>
        <a:p>
          <a:endParaRPr lang="fr-FR"/>
        </a:p>
      </dgm:t>
    </dgm:pt>
    <dgm:pt modelId="{723F8D34-63F0-4247-803B-ACA22E9FF313}" type="pres">
      <dgm:prSet presAssocID="{C6096AC4-5CA0-4939-9F65-D25257A781D5}" presName="connectorText" presStyleLbl="sibTrans1D1" presStyleIdx="1" presStyleCnt="9"/>
      <dgm:spPr/>
      <dgm:t>
        <a:bodyPr/>
        <a:lstStyle/>
        <a:p>
          <a:endParaRPr lang="fr-FR"/>
        </a:p>
      </dgm:t>
    </dgm:pt>
    <dgm:pt modelId="{B885DB36-B8F8-45CD-B800-E96F09827D5C}" type="pres">
      <dgm:prSet presAssocID="{1CCE76E7-38D0-4388-8801-E950A5BB818C}" presName="node" presStyleLbl="node1" presStyleIdx="2" presStyleCnt="10" custScaleX="49763" custScaleY="51622" custLinFactNeighborX="37979" custLinFactNeighborY="-49760">
        <dgm:presLayoutVars>
          <dgm:bulletEnabled val="1"/>
        </dgm:presLayoutVars>
      </dgm:prSet>
      <dgm:spPr/>
      <dgm:t>
        <a:bodyPr/>
        <a:lstStyle/>
        <a:p>
          <a:endParaRPr lang="fr-FR"/>
        </a:p>
      </dgm:t>
    </dgm:pt>
    <dgm:pt modelId="{1775C54C-919A-4335-9E21-C64CD4E3C3FF}" type="pres">
      <dgm:prSet presAssocID="{D9873213-D7E6-405D-85CA-46423C382ABA}" presName="sibTrans" presStyleLbl="sibTrans1D1" presStyleIdx="2" presStyleCnt="9"/>
      <dgm:spPr/>
      <dgm:t>
        <a:bodyPr/>
        <a:lstStyle/>
        <a:p>
          <a:endParaRPr lang="fr-FR"/>
        </a:p>
      </dgm:t>
    </dgm:pt>
    <dgm:pt modelId="{65E91723-3478-491C-92D1-5E421FF68DF4}" type="pres">
      <dgm:prSet presAssocID="{D9873213-D7E6-405D-85CA-46423C382ABA}" presName="connectorText" presStyleLbl="sibTrans1D1" presStyleIdx="2" presStyleCnt="9"/>
      <dgm:spPr/>
      <dgm:t>
        <a:bodyPr/>
        <a:lstStyle/>
        <a:p>
          <a:endParaRPr lang="fr-FR"/>
        </a:p>
      </dgm:t>
    </dgm:pt>
    <dgm:pt modelId="{1507FAFC-0C9B-46DB-A546-BFE5E329EFF7}" type="pres">
      <dgm:prSet presAssocID="{9004ADA2-BF81-4133-BE93-53C4719B1084}" presName="node" presStyleLbl="node1" presStyleIdx="3" presStyleCnt="10" custScaleX="62603" custScaleY="79260" custLinFactNeighborX="61972" custLinFactNeighborY="-50005">
        <dgm:presLayoutVars>
          <dgm:bulletEnabled val="1"/>
        </dgm:presLayoutVars>
      </dgm:prSet>
      <dgm:spPr/>
      <dgm:t>
        <a:bodyPr/>
        <a:lstStyle/>
        <a:p>
          <a:endParaRPr lang="fr-FR"/>
        </a:p>
      </dgm:t>
    </dgm:pt>
    <dgm:pt modelId="{8A004F2E-C5D9-4476-96A9-90A6911BE94D}" type="pres">
      <dgm:prSet presAssocID="{B104A8FA-9FE5-41A7-B16E-C2AFA2CEA535}" presName="sibTrans" presStyleLbl="sibTrans1D1" presStyleIdx="3" presStyleCnt="9"/>
      <dgm:spPr/>
      <dgm:t>
        <a:bodyPr/>
        <a:lstStyle/>
        <a:p>
          <a:endParaRPr lang="fr-FR"/>
        </a:p>
      </dgm:t>
    </dgm:pt>
    <dgm:pt modelId="{5595D8CA-8141-46C7-826A-E0D2DB8BFA49}" type="pres">
      <dgm:prSet presAssocID="{B104A8FA-9FE5-41A7-B16E-C2AFA2CEA535}" presName="connectorText" presStyleLbl="sibTrans1D1" presStyleIdx="3" presStyleCnt="9"/>
      <dgm:spPr/>
      <dgm:t>
        <a:bodyPr/>
        <a:lstStyle/>
        <a:p>
          <a:endParaRPr lang="fr-FR"/>
        </a:p>
      </dgm:t>
    </dgm:pt>
    <dgm:pt modelId="{C9F78A5A-5994-4A1A-B6B1-F053C4363102}" type="pres">
      <dgm:prSet presAssocID="{8346F34F-5F23-4339-8C4C-73BA12BC7951}" presName="node" presStyleLbl="node1" presStyleIdx="4" presStyleCnt="10" custScaleX="45216" custScaleY="53302" custLinFactX="-102011" custLinFactNeighborX="-200000" custLinFactNeighborY="68623">
        <dgm:presLayoutVars>
          <dgm:bulletEnabled val="1"/>
        </dgm:presLayoutVars>
      </dgm:prSet>
      <dgm:spPr/>
      <dgm:t>
        <a:bodyPr/>
        <a:lstStyle/>
        <a:p>
          <a:endParaRPr lang="fr-FR"/>
        </a:p>
      </dgm:t>
    </dgm:pt>
    <dgm:pt modelId="{1A76266E-8AAA-4A27-988A-55A0ABFA96E5}" type="pres">
      <dgm:prSet presAssocID="{CC7F7FD3-4BF3-45BD-A850-8E18EE061BC0}" presName="sibTrans" presStyleLbl="sibTrans1D1" presStyleIdx="4" presStyleCnt="9"/>
      <dgm:spPr/>
      <dgm:t>
        <a:bodyPr/>
        <a:lstStyle/>
        <a:p>
          <a:endParaRPr lang="fr-FR"/>
        </a:p>
      </dgm:t>
    </dgm:pt>
    <dgm:pt modelId="{F5B80581-BDCA-45BB-8AB6-BE8FF333B453}" type="pres">
      <dgm:prSet presAssocID="{CC7F7FD3-4BF3-45BD-A850-8E18EE061BC0}" presName="connectorText" presStyleLbl="sibTrans1D1" presStyleIdx="4" presStyleCnt="9"/>
      <dgm:spPr/>
      <dgm:t>
        <a:bodyPr/>
        <a:lstStyle/>
        <a:p>
          <a:endParaRPr lang="fr-FR"/>
        </a:p>
      </dgm:t>
    </dgm:pt>
    <dgm:pt modelId="{BD28512D-D5CF-462F-B656-8842BD0D23E2}" type="pres">
      <dgm:prSet presAssocID="{15800680-A839-4DAD-B20F-28647D9F6440}" presName="node" presStyleLbl="node1" presStyleIdx="5" presStyleCnt="10" custScaleX="68971" custScaleY="83046" custLinFactNeighborX="77964" custLinFactNeighborY="-60873">
        <dgm:presLayoutVars>
          <dgm:bulletEnabled val="1"/>
        </dgm:presLayoutVars>
      </dgm:prSet>
      <dgm:spPr/>
      <dgm:t>
        <a:bodyPr/>
        <a:lstStyle/>
        <a:p>
          <a:endParaRPr lang="fr-FR"/>
        </a:p>
      </dgm:t>
    </dgm:pt>
    <dgm:pt modelId="{A044C888-A49D-43E1-923C-443008E4501F}" type="pres">
      <dgm:prSet presAssocID="{985B9A4E-52D2-48EA-9A00-EE6076EA1AC4}" presName="sibTrans" presStyleLbl="sibTrans1D1" presStyleIdx="5" presStyleCnt="9"/>
      <dgm:spPr/>
      <dgm:t>
        <a:bodyPr/>
        <a:lstStyle/>
        <a:p>
          <a:endParaRPr lang="fr-FR"/>
        </a:p>
      </dgm:t>
    </dgm:pt>
    <dgm:pt modelId="{A5E78852-A7AB-4A4C-B760-9C00138F438C}" type="pres">
      <dgm:prSet presAssocID="{985B9A4E-52D2-48EA-9A00-EE6076EA1AC4}" presName="connectorText" presStyleLbl="sibTrans1D1" presStyleIdx="5" presStyleCnt="9"/>
      <dgm:spPr/>
      <dgm:t>
        <a:bodyPr/>
        <a:lstStyle/>
        <a:p>
          <a:endParaRPr lang="fr-FR"/>
        </a:p>
      </dgm:t>
    </dgm:pt>
    <dgm:pt modelId="{D562B814-C76F-47F2-AD98-28E56198A6E3}" type="pres">
      <dgm:prSet presAssocID="{793F3BCE-1B13-4D86-906A-742452313191}" presName="node" presStyleLbl="node1" presStyleIdx="6" presStyleCnt="10" custScaleX="52769" custScaleY="61045" custLinFactNeighborX="92945" custLinFactNeighborY="-60653">
        <dgm:presLayoutVars>
          <dgm:bulletEnabled val="1"/>
        </dgm:presLayoutVars>
      </dgm:prSet>
      <dgm:spPr/>
      <dgm:t>
        <a:bodyPr/>
        <a:lstStyle/>
        <a:p>
          <a:endParaRPr lang="fr-FR"/>
        </a:p>
      </dgm:t>
    </dgm:pt>
    <dgm:pt modelId="{4F3A86CF-75D2-414B-8B70-EE1B1ADFD063}" type="pres">
      <dgm:prSet presAssocID="{06AA9A9B-F1CB-4D1C-ACD4-1DA015A41963}" presName="sibTrans" presStyleLbl="sibTrans1D1" presStyleIdx="6" presStyleCnt="9"/>
      <dgm:spPr/>
      <dgm:t>
        <a:bodyPr/>
        <a:lstStyle/>
        <a:p>
          <a:endParaRPr lang="fr-FR"/>
        </a:p>
      </dgm:t>
    </dgm:pt>
    <dgm:pt modelId="{AC6D5953-2720-446E-A931-2964127C0983}" type="pres">
      <dgm:prSet presAssocID="{06AA9A9B-F1CB-4D1C-ACD4-1DA015A41963}" presName="connectorText" presStyleLbl="sibTrans1D1" presStyleIdx="6" presStyleCnt="9"/>
      <dgm:spPr/>
      <dgm:t>
        <a:bodyPr/>
        <a:lstStyle/>
        <a:p>
          <a:endParaRPr lang="fr-FR"/>
        </a:p>
      </dgm:t>
    </dgm:pt>
    <dgm:pt modelId="{7A388837-03D5-4FCA-B30A-89C4CA0B5FAF}" type="pres">
      <dgm:prSet presAssocID="{5A0B09D9-66AB-4030-AD09-C159CEBBE2C7}" presName="node" presStyleLbl="node1" presStyleIdx="7" presStyleCnt="10" custScaleX="58145" custScaleY="96161" custLinFactX="12797" custLinFactNeighborX="100000" custLinFactNeighborY="-60535">
        <dgm:presLayoutVars>
          <dgm:bulletEnabled val="1"/>
        </dgm:presLayoutVars>
      </dgm:prSet>
      <dgm:spPr/>
      <dgm:t>
        <a:bodyPr/>
        <a:lstStyle/>
        <a:p>
          <a:endParaRPr lang="fr-FR"/>
        </a:p>
      </dgm:t>
    </dgm:pt>
    <dgm:pt modelId="{1257C35F-1720-4BF9-A06A-E0CE6709361C}" type="pres">
      <dgm:prSet presAssocID="{ADE4CE6F-207D-414F-A4ED-F51910CC29CD}" presName="sibTrans" presStyleLbl="sibTrans1D1" presStyleIdx="7" presStyleCnt="9"/>
      <dgm:spPr/>
      <dgm:t>
        <a:bodyPr/>
        <a:lstStyle/>
        <a:p>
          <a:endParaRPr lang="fr-FR"/>
        </a:p>
      </dgm:t>
    </dgm:pt>
    <dgm:pt modelId="{49FE262B-F486-4F98-B79B-14EC960D3A22}" type="pres">
      <dgm:prSet presAssocID="{ADE4CE6F-207D-414F-A4ED-F51910CC29CD}" presName="connectorText" presStyleLbl="sibTrans1D1" presStyleIdx="7" presStyleCnt="9"/>
      <dgm:spPr/>
      <dgm:t>
        <a:bodyPr/>
        <a:lstStyle/>
        <a:p>
          <a:endParaRPr lang="fr-FR"/>
        </a:p>
      </dgm:t>
    </dgm:pt>
    <dgm:pt modelId="{E807C0C6-3CB0-4B84-B38C-9C5B18E5F7F9}" type="pres">
      <dgm:prSet presAssocID="{251D04D4-613A-4585-BB8D-06FA2FC157AB}" presName="node" presStyleLbl="node1" presStyleIdx="8" presStyleCnt="10" custScaleX="40227" custScaleY="47378" custLinFactX="-44520" custLinFactNeighborX="-100000" custLinFactNeighborY="59609">
        <dgm:presLayoutVars>
          <dgm:bulletEnabled val="1"/>
        </dgm:presLayoutVars>
      </dgm:prSet>
      <dgm:spPr/>
      <dgm:t>
        <a:bodyPr/>
        <a:lstStyle/>
        <a:p>
          <a:endParaRPr lang="fr-FR"/>
        </a:p>
      </dgm:t>
    </dgm:pt>
    <dgm:pt modelId="{91A46915-4F5F-464C-97BB-3DCA35CB356F}" type="pres">
      <dgm:prSet presAssocID="{352FD525-F9F7-4361-9A74-BA58890A218E}" presName="sibTrans" presStyleLbl="sibTrans1D1" presStyleIdx="8" presStyleCnt="9"/>
      <dgm:spPr/>
      <dgm:t>
        <a:bodyPr/>
        <a:lstStyle/>
        <a:p>
          <a:endParaRPr lang="fr-FR"/>
        </a:p>
      </dgm:t>
    </dgm:pt>
    <dgm:pt modelId="{B6A24988-71A3-45C4-8540-989266F81C70}" type="pres">
      <dgm:prSet presAssocID="{352FD525-F9F7-4361-9A74-BA58890A218E}" presName="connectorText" presStyleLbl="sibTrans1D1" presStyleIdx="8" presStyleCnt="9"/>
      <dgm:spPr/>
      <dgm:t>
        <a:bodyPr/>
        <a:lstStyle/>
        <a:p>
          <a:endParaRPr lang="fr-FR"/>
        </a:p>
      </dgm:t>
    </dgm:pt>
    <dgm:pt modelId="{25F9A728-745E-43E3-B481-2D5A244EF3AA}" type="pres">
      <dgm:prSet presAssocID="{803BC962-E590-4A84-8F81-40F5883C35B7}" presName="node" presStyleLbl="node1" presStyleIdx="9" presStyleCnt="10" custScaleX="65423" custScaleY="94367" custLinFactX="-32502" custLinFactNeighborX="-100000" custLinFactNeighborY="42347">
        <dgm:presLayoutVars>
          <dgm:bulletEnabled val="1"/>
        </dgm:presLayoutVars>
      </dgm:prSet>
      <dgm:spPr/>
      <dgm:t>
        <a:bodyPr/>
        <a:lstStyle/>
        <a:p>
          <a:endParaRPr lang="fr-FR"/>
        </a:p>
      </dgm:t>
    </dgm:pt>
  </dgm:ptLst>
  <dgm:cxnLst>
    <dgm:cxn modelId="{6A639281-25E5-4948-9F4C-4888AE4A6740}" srcId="{7739C329-135E-4F73-A312-C3B0EF640106}" destId="{8346F34F-5F23-4339-8C4C-73BA12BC7951}" srcOrd="4" destOrd="0" parTransId="{36A24532-F5AF-4697-BB54-A1BBFB2EE157}" sibTransId="{CC7F7FD3-4BF3-45BD-A850-8E18EE061BC0}"/>
    <dgm:cxn modelId="{A64004A3-0D57-43C5-9B1F-FF1C62212243}" type="presOf" srcId="{15800680-A839-4DAD-B20F-28647D9F6440}" destId="{BD28512D-D5CF-462F-B656-8842BD0D23E2}" srcOrd="0" destOrd="0" presId="urn:microsoft.com/office/officeart/2005/8/layout/bProcess3"/>
    <dgm:cxn modelId="{F8F599F5-F116-4BB8-8B33-7F1CA7780E52}" srcId="{7739C329-135E-4F73-A312-C3B0EF640106}" destId="{793F3BCE-1B13-4D86-906A-742452313191}" srcOrd="6" destOrd="0" parTransId="{38617901-1695-4130-B2D1-6DB2EFCB4AFC}" sibTransId="{06AA9A9B-F1CB-4D1C-ACD4-1DA015A41963}"/>
    <dgm:cxn modelId="{FAB2584B-C3AF-4447-848B-8504F46CDA13}" srcId="{7739C329-135E-4F73-A312-C3B0EF640106}" destId="{251D04D4-613A-4585-BB8D-06FA2FC157AB}" srcOrd="8" destOrd="0" parTransId="{F9D2A6F6-6E98-429C-BDE5-9C53D3BE31D3}" sibTransId="{352FD525-F9F7-4361-9A74-BA58890A218E}"/>
    <dgm:cxn modelId="{D7A66E3E-905B-4BD5-B2E5-8E97D4A5E5A9}" type="presOf" srcId="{7739C329-135E-4F73-A312-C3B0EF640106}" destId="{9B6C064B-CBF3-45CE-A993-D6BE41F368BF}" srcOrd="0" destOrd="0" presId="urn:microsoft.com/office/officeart/2005/8/layout/bProcess3"/>
    <dgm:cxn modelId="{F12CAD31-9BAB-4A4B-8044-3FC005440D09}" type="presOf" srcId="{06AA9A9B-F1CB-4D1C-ACD4-1DA015A41963}" destId="{AC6D5953-2720-446E-A931-2964127C0983}" srcOrd="1" destOrd="0" presId="urn:microsoft.com/office/officeart/2005/8/layout/bProcess3"/>
    <dgm:cxn modelId="{E9D31DF0-7046-46D3-8FFB-80E790235531}" type="presOf" srcId="{CC7F7FD3-4BF3-45BD-A850-8E18EE061BC0}" destId="{F5B80581-BDCA-45BB-8AB6-BE8FF333B453}" srcOrd="1" destOrd="0" presId="urn:microsoft.com/office/officeart/2005/8/layout/bProcess3"/>
    <dgm:cxn modelId="{6EC2CBE5-5EC7-4B17-9069-FEF0DBC0FEDF}" srcId="{7739C329-135E-4F73-A312-C3B0EF640106}" destId="{5567B3F3-A4D9-400C-A721-A4CCD9B450B9}" srcOrd="0" destOrd="0" parTransId="{5EACFE27-B42E-4937-BF33-9B07DAEBE0B3}" sibTransId="{97D271CF-6D3D-4010-86DD-E556A623B920}"/>
    <dgm:cxn modelId="{3C0A0918-CFF9-443D-8F68-20426A82245B}" type="presOf" srcId="{97D271CF-6D3D-4010-86DD-E556A623B920}" destId="{90884E70-61AD-4133-9DE6-9B530999A1CB}" srcOrd="1" destOrd="0" presId="urn:microsoft.com/office/officeart/2005/8/layout/bProcess3"/>
    <dgm:cxn modelId="{15DF9C0F-083C-4AB8-9C70-D1DE0DA3E2D0}" type="presOf" srcId="{CC7F7FD3-4BF3-45BD-A850-8E18EE061BC0}" destId="{1A76266E-8AAA-4A27-988A-55A0ABFA96E5}" srcOrd="0" destOrd="0" presId="urn:microsoft.com/office/officeart/2005/8/layout/bProcess3"/>
    <dgm:cxn modelId="{B322415B-9DB4-4611-B235-5F795117C084}" type="presOf" srcId="{B104A8FA-9FE5-41A7-B16E-C2AFA2CEA535}" destId="{8A004F2E-C5D9-4476-96A9-90A6911BE94D}" srcOrd="0" destOrd="0" presId="urn:microsoft.com/office/officeart/2005/8/layout/bProcess3"/>
    <dgm:cxn modelId="{6CFB1CB4-916D-434C-B633-DCF242FAFA60}" type="presOf" srcId="{D9873213-D7E6-405D-85CA-46423C382ABA}" destId="{1775C54C-919A-4335-9E21-C64CD4E3C3FF}" srcOrd="0" destOrd="0" presId="urn:microsoft.com/office/officeart/2005/8/layout/bProcess3"/>
    <dgm:cxn modelId="{3E363133-900E-4731-AF7A-73ED5D34B7C0}" srcId="{7739C329-135E-4F73-A312-C3B0EF640106}" destId="{9004ADA2-BF81-4133-BE93-53C4719B1084}" srcOrd="3" destOrd="0" parTransId="{41686F1D-8246-4E70-88D0-A2A618B3BED3}" sibTransId="{B104A8FA-9FE5-41A7-B16E-C2AFA2CEA535}"/>
    <dgm:cxn modelId="{83807007-E966-4CDC-84B0-1F0B6C557592}" type="presOf" srcId="{251D04D4-613A-4585-BB8D-06FA2FC157AB}" destId="{E807C0C6-3CB0-4B84-B38C-9C5B18E5F7F9}" srcOrd="0" destOrd="0" presId="urn:microsoft.com/office/officeart/2005/8/layout/bProcess3"/>
    <dgm:cxn modelId="{E3E8436F-BD62-48DB-A309-931699409FF3}" type="presOf" srcId="{C6096AC4-5CA0-4939-9F65-D25257A781D5}" destId="{2054E303-5291-4331-B1E8-9B49368E136D}" srcOrd="0" destOrd="0" presId="urn:microsoft.com/office/officeart/2005/8/layout/bProcess3"/>
    <dgm:cxn modelId="{D468F4D8-52E1-48C6-BD0F-7CDA1D0DE78F}" type="presOf" srcId="{352FD525-F9F7-4361-9A74-BA58890A218E}" destId="{91A46915-4F5F-464C-97BB-3DCA35CB356F}" srcOrd="0" destOrd="0" presId="urn:microsoft.com/office/officeart/2005/8/layout/bProcess3"/>
    <dgm:cxn modelId="{25EB7A1A-4922-45F2-B0B6-6E53B6093E59}" type="presOf" srcId="{352FD525-F9F7-4361-9A74-BA58890A218E}" destId="{B6A24988-71A3-45C4-8540-989266F81C70}" srcOrd="1" destOrd="0" presId="urn:microsoft.com/office/officeart/2005/8/layout/bProcess3"/>
    <dgm:cxn modelId="{1E6D2969-3735-420C-B5EE-A170D8FCFAD7}" type="presOf" srcId="{C6096AC4-5CA0-4939-9F65-D25257A781D5}" destId="{723F8D34-63F0-4247-803B-ACA22E9FF313}" srcOrd="1" destOrd="0" presId="urn:microsoft.com/office/officeart/2005/8/layout/bProcess3"/>
    <dgm:cxn modelId="{5797BCDD-D4A8-4B32-9155-66E5B1F226AB}" type="presOf" srcId="{793F3BCE-1B13-4D86-906A-742452313191}" destId="{D562B814-C76F-47F2-AD98-28E56198A6E3}" srcOrd="0" destOrd="0" presId="urn:microsoft.com/office/officeart/2005/8/layout/bProcess3"/>
    <dgm:cxn modelId="{8797940A-721B-444E-9A96-05A35B9F73E7}" type="presOf" srcId="{9004ADA2-BF81-4133-BE93-53C4719B1084}" destId="{1507FAFC-0C9B-46DB-A546-BFE5E329EFF7}" srcOrd="0" destOrd="0" presId="urn:microsoft.com/office/officeart/2005/8/layout/bProcess3"/>
    <dgm:cxn modelId="{46469667-614A-4C15-B051-7FB9C42D39AA}" type="presOf" srcId="{2B568D9C-1AFB-4435-B291-79644B0AA183}" destId="{E9C0A559-4CF2-4D25-9FB5-5709CBA27E33}" srcOrd="0" destOrd="0" presId="urn:microsoft.com/office/officeart/2005/8/layout/bProcess3"/>
    <dgm:cxn modelId="{278EF62D-2C10-44F8-ADC7-925AF8DB1DFF}" type="presOf" srcId="{1CCE76E7-38D0-4388-8801-E950A5BB818C}" destId="{B885DB36-B8F8-45CD-B800-E96F09827D5C}" srcOrd="0" destOrd="0" presId="urn:microsoft.com/office/officeart/2005/8/layout/bProcess3"/>
    <dgm:cxn modelId="{AB3BC6F4-C436-46BF-9998-B0A37FA14140}" type="presOf" srcId="{06AA9A9B-F1CB-4D1C-ACD4-1DA015A41963}" destId="{4F3A86CF-75D2-414B-8B70-EE1B1ADFD063}" srcOrd="0" destOrd="0" presId="urn:microsoft.com/office/officeart/2005/8/layout/bProcess3"/>
    <dgm:cxn modelId="{ADB33880-F230-4BCE-85D6-38A889E49FF7}" type="presOf" srcId="{985B9A4E-52D2-48EA-9A00-EE6076EA1AC4}" destId="{A044C888-A49D-43E1-923C-443008E4501F}" srcOrd="0" destOrd="0" presId="urn:microsoft.com/office/officeart/2005/8/layout/bProcess3"/>
    <dgm:cxn modelId="{E08C37AF-15B6-4DFA-A84D-ED3646180551}" type="presOf" srcId="{5A0B09D9-66AB-4030-AD09-C159CEBBE2C7}" destId="{7A388837-03D5-4FCA-B30A-89C4CA0B5FAF}" srcOrd="0" destOrd="0" presId="urn:microsoft.com/office/officeart/2005/8/layout/bProcess3"/>
    <dgm:cxn modelId="{0CDB9F18-A45E-4CC9-922C-4FABA7373B3B}" srcId="{7739C329-135E-4F73-A312-C3B0EF640106}" destId="{2B568D9C-1AFB-4435-B291-79644B0AA183}" srcOrd="1" destOrd="0" parTransId="{5C41D7E2-AB9A-4EDD-8C21-F7301F272136}" sibTransId="{C6096AC4-5CA0-4939-9F65-D25257A781D5}"/>
    <dgm:cxn modelId="{442B4C60-3E29-4EFF-93E4-4B297336B414}" type="presOf" srcId="{97D271CF-6D3D-4010-86DD-E556A623B920}" destId="{074F5500-CCC1-4C5C-8BB4-74244F0CC80E}" srcOrd="0" destOrd="0" presId="urn:microsoft.com/office/officeart/2005/8/layout/bProcess3"/>
    <dgm:cxn modelId="{E4D301D5-4E91-4DB2-98FB-A6F9AC27E1A4}" type="presOf" srcId="{B104A8FA-9FE5-41A7-B16E-C2AFA2CEA535}" destId="{5595D8CA-8141-46C7-826A-E0D2DB8BFA49}" srcOrd="1" destOrd="0" presId="urn:microsoft.com/office/officeart/2005/8/layout/bProcess3"/>
    <dgm:cxn modelId="{EFA707E9-D901-4E90-88A0-C757DDCCF144}" type="presOf" srcId="{803BC962-E590-4A84-8F81-40F5883C35B7}" destId="{25F9A728-745E-43E3-B481-2D5A244EF3AA}" srcOrd="0" destOrd="0" presId="urn:microsoft.com/office/officeart/2005/8/layout/bProcess3"/>
    <dgm:cxn modelId="{DDCD6FAB-8D45-43B1-9D47-38ECF5D2302C}" srcId="{7739C329-135E-4F73-A312-C3B0EF640106}" destId="{803BC962-E590-4A84-8F81-40F5883C35B7}" srcOrd="9" destOrd="0" parTransId="{A92F38F9-7E23-4E56-9EF2-B076394BCB59}" sibTransId="{C1FCF91E-4EC7-4442-84CE-50A8B3292DAC}"/>
    <dgm:cxn modelId="{54CA77BA-1299-4E52-8D0C-4D3F8AB561D1}" type="presOf" srcId="{985B9A4E-52D2-48EA-9A00-EE6076EA1AC4}" destId="{A5E78852-A7AB-4A4C-B760-9C00138F438C}" srcOrd="1" destOrd="0" presId="urn:microsoft.com/office/officeart/2005/8/layout/bProcess3"/>
    <dgm:cxn modelId="{0E4FEE8A-7CB4-4F06-8522-0E9FAB06CC47}" type="presOf" srcId="{D9873213-D7E6-405D-85CA-46423C382ABA}" destId="{65E91723-3478-491C-92D1-5E421FF68DF4}" srcOrd="1" destOrd="0" presId="urn:microsoft.com/office/officeart/2005/8/layout/bProcess3"/>
    <dgm:cxn modelId="{213BE9EC-11BD-41D6-B461-17880D103BDA}" type="presOf" srcId="{ADE4CE6F-207D-414F-A4ED-F51910CC29CD}" destId="{49FE262B-F486-4F98-B79B-14EC960D3A22}" srcOrd="1" destOrd="0" presId="urn:microsoft.com/office/officeart/2005/8/layout/bProcess3"/>
    <dgm:cxn modelId="{B5C78007-F7B7-405E-B6A3-10A3C817ED76}" srcId="{7739C329-135E-4F73-A312-C3B0EF640106}" destId="{1CCE76E7-38D0-4388-8801-E950A5BB818C}" srcOrd="2" destOrd="0" parTransId="{24C00DCE-4FEC-40E0-91AC-D7D69DD0799B}" sibTransId="{D9873213-D7E6-405D-85CA-46423C382ABA}"/>
    <dgm:cxn modelId="{A8607E5C-5608-4C06-B7CE-17784C6B6A1C}" type="presOf" srcId="{8346F34F-5F23-4339-8C4C-73BA12BC7951}" destId="{C9F78A5A-5994-4A1A-B6B1-F053C4363102}" srcOrd="0" destOrd="0" presId="urn:microsoft.com/office/officeart/2005/8/layout/bProcess3"/>
    <dgm:cxn modelId="{9C63BABD-6404-4DAD-857C-DE861C2C4A60}" type="presOf" srcId="{5567B3F3-A4D9-400C-A721-A4CCD9B450B9}" destId="{3D8FB9FB-3AFA-4C20-8750-30405B6A641A}" srcOrd="0" destOrd="0" presId="urn:microsoft.com/office/officeart/2005/8/layout/bProcess3"/>
    <dgm:cxn modelId="{B1FC06DA-C030-4C8E-85E4-5DC496CD9BFF}" srcId="{7739C329-135E-4F73-A312-C3B0EF640106}" destId="{15800680-A839-4DAD-B20F-28647D9F6440}" srcOrd="5" destOrd="0" parTransId="{29201FC5-0B30-41B6-A7B2-886C9FEC36FA}" sibTransId="{985B9A4E-52D2-48EA-9A00-EE6076EA1AC4}"/>
    <dgm:cxn modelId="{BC111898-8581-4E7B-B652-1EC88A828AA3}" type="presOf" srcId="{ADE4CE6F-207D-414F-A4ED-F51910CC29CD}" destId="{1257C35F-1720-4BF9-A06A-E0CE6709361C}" srcOrd="0" destOrd="0" presId="urn:microsoft.com/office/officeart/2005/8/layout/bProcess3"/>
    <dgm:cxn modelId="{178148DE-F338-4691-8325-280B0418C8B6}" srcId="{7739C329-135E-4F73-A312-C3B0EF640106}" destId="{5A0B09D9-66AB-4030-AD09-C159CEBBE2C7}" srcOrd="7" destOrd="0" parTransId="{3E1AA50F-AD89-4D8E-B460-AF16374F7554}" sibTransId="{ADE4CE6F-207D-414F-A4ED-F51910CC29CD}"/>
    <dgm:cxn modelId="{D144C867-4265-427E-B28E-6A55EB2560C4}" type="presParOf" srcId="{9B6C064B-CBF3-45CE-A993-D6BE41F368BF}" destId="{3D8FB9FB-3AFA-4C20-8750-30405B6A641A}" srcOrd="0" destOrd="0" presId="urn:microsoft.com/office/officeart/2005/8/layout/bProcess3"/>
    <dgm:cxn modelId="{69B0AA09-33F4-413D-99E3-EBAD67B358F5}" type="presParOf" srcId="{9B6C064B-CBF3-45CE-A993-D6BE41F368BF}" destId="{074F5500-CCC1-4C5C-8BB4-74244F0CC80E}" srcOrd="1" destOrd="0" presId="urn:microsoft.com/office/officeart/2005/8/layout/bProcess3"/>
    <dgm:cxn modelId="{57CCF4E3-8D82-428D-8DA0-BFB03C638187}" type="presParOf" srcId="{074F5500-CCC1-4C5C-8BB4-74244F0CC80E}" destId="{90884E70-61AD-4133-9DE6-9B530999A1CB}" srcOrd="0" destOrd="0" presId="urn:microsoft.com/office/officeart/2005/8/layout/bProcess3"/>
    <dgm:cxn modelId="{8C0CD168-51D0-4369-8E09-D16401AF1E95}" type="presParOf" srcId="{9B6C064B-CBF3-45CE-A993-D6BE41F368BF}" destId="{E9C0A559-4CF2-4D25-9FB5-5709CBA27E33}" srcOrd="2" destOrd="0" presId="urn:microsoft.com/office/officeart/2005/8/layout/bProcess3"/>
    <dgm:cxn modelId="{3E6D8076-27FF-4175-A026-A2EE4CB091AE}" type="presParOf" srcId="{9B6C064B-CBF3-45CE-A993-D6BE41F368BF}" destId="{2054E303-5291-4331-B1E8-9B49368E136D}" srcOrd="3" destOrd="0" presId="urn:microsoft.com/office/officeart/2005/8/layout/bProcess3"/>
    <dgm:cxn modelId="{639E3DCA-D30A-41F7-AAE0-7B82A4D9A9D3}" type="presParOf" srcId="{2054E303-5291-4331-B1E8-9B49368E136D}" destId="{723F8D34-63F0-4247-803B-ACA22E9FF313}" srcOrd="0" destOrd="0" presId="urn:microsoft.com/office/officeart/2005/8/layout/bProcess3"/>
    <dgm:cxn modelId="{2366B8EF-B09B-41F0-A6CA-9A7FEA3A1EBF}" type="presParOf" srcId="{9B6C064B-CBF3-45CE-A993-D6BE41F368BF}" destId="{B885DB36-B8F8-45CD-B800-E96F09827D5C}" srcOrd="4" destOrd="0" presId="urn:microsoft.com/office/officeart/2005/8/layout/bProcess3"/>
    <dgm:cxn modelId="{07BE3A93-132A-49B3-BA87-9FFE451E6C5A}" type="presParOf" srcId="{9B6C064B-CBF3-45CE-A993-D6BE41F368BF}" destId="{1775C54C-919A-4335-9E21-C64CD4E3C3FF}" srcOrd="5" destOrd="0" presId="urn:microsoft.com/office/officeart/2005/8/layout/bProcess3"/>
    <dgm:cxn modelId="{6E5233AD-1115-44ED-94C6-6E4C653C44C0}" type="presParOf" srcId="{1775C54C-919A-4335-9E21-C64CD4E3C3FF}" destId="{65E91723-3478-491C-92D1-5E421FF68DF4}" srcOrd="0" destOrd="0" presId="urn:microsoft.com/office/officeart/2005/8/layout/bProcess3"/>
    <dgm:cxn modelId="{29FA7B00-0076-4869-9CAF-0C1D16D1F869}" type="presParOf" srcId="{9B6C064B-CBF3-45CE-A993-D6BE41F368BF}" destId="{1507FAFC-0C9B-46DB-A546-BFE5E329EFF7}" srcOrd="6" destOrd="0" presId="urn:microsoft.com/office/officeart/2005/8/layout/bProcess3"/>
    <dgm:cxn modelId="{8F65025C-C1B7-468C-B634-39036E70921A}" type="presParOf" srcId="{9B6C064B-CBF3-45CE-A993-D6BE41F368BF}" destId="{8A004F2E-C5D9-4476-96A9-90A6911BE94D}" srcOrd="7" destOrd="0" presId="urn:microsoft.com/office/officeart/2005/8/layout/bProcess3"/>
    <dgm:cxn modelId="{EF64A1A9-8111-417E-902A-6D59021EBC98}" type="presParOf" srcId="{8A004F2E-C5D9-4476-96A9-90A6911BE94D}" destId="{5595D8CA-8141-46C7-826A-E0D2DB8BFA49}" srcOrd="0" destOrd="0" presId="urn:microsoft.com/office/officeart/2005/8/layout/bProcess3"/>
    <dgm:cxn modelId="{6CD5A92D-3E9D-4076-9B02-DCBF2A30559A}" type="presParOf" srcId="{9B6C064B-CBF3-45CE-A993-D6BE41F368BF}" destId="{C9F78A5A-5994-4A1A-B6B1-F053C4363102}" srcOrd="8" destOrd="0" presId="urn:microsoft.com/office/officeart/2005/8/layout/bProcess3"/>
    <dgm:cxn modelId="{00511946-48A2-443D-8FC3-E305E4061BA3}" type="presParOf" srcId="{9B6C064B-CBF3-45CE-A993-D6BE41F368BF}" destId="{1A76266E-8AAA-4A27-988A-55A0ABFA96E5}" srcOrd="9" destOrd="0" presId="urn:microsoft.com/office/officeart/2005/8/layout/bProcess3"/>
    <dgm:cxn modelId="{854163AC-448E-4A78-A685-5DEE1D1FBA39}" type="presParOf" srcId="{1A76266E-8AAA-4A27-988A-55A0ABFA96E5}" destId="{F5B80581-BDCA-45BB-8AB6-BE8FF333B453}" srcOrd="0" destOrd="0" presId="urn:microsoft.com/office/officeart/2005/8/layout/bProcess3"/>
    <dgm:cxn modelId="{AE4FD149-656C-4262-AC54-4B3553EC9E47}" type="presParOf" srcId="{9B6C064B-CBF3-45CE-A993-D6BE41F368BF}" destId="{BD28512D-D5CF-462F-B656-8842BD0D23E2}" srcOrd="10" destOrd="0" presId="urn:microsoft.com/office/officeart/2005/8/layout/bProcess3"/>
    <dgm:cxn modelId="{BCD62453-2745-4001-B4BD-FD27B1F340F3}" type="presParOf" srcId="{9B6C064B-CBF3-45CE-A993-D6BE41F368BF}" destId="{A044C888-A49D-43E1-923C-443008E4501F}" srcOrd="11" destOrd="0" presId="urn:microsoft.com/office/officeart/2005/8/layout/bProcess3"/>
    <dgm:cxn modelId="{7DE8D3E9-BF9C-4235-8B64-CE0D8399A5E2}" type="presParOf" srcId="{A044C888-A49D-43E1-923C-443008E4501F}" destId="{A5E78852-A7AB-4A4C-B760-9C00138F438C}" srcOrd="0" destOrd="0" presId="urn:microsoft.com/office/officeart/2005/8/layout/bProcess3"/>
    <dgm:cxn modelId="{DF8B8888-C39E-4FD0-87C3-48EC421A40B7}" type="presParOf" srcId="{9B6C064B-CBF3-45CE-A993-D6BE41F368BF}" destId="{D562B814-C76F-47F2-AD98-28E56198A6E3}" srcOrd="12" destOrd="0" presId="urn:microsoft.com/office/officeart/2005/8/layout/bProcess3"/>
    <dgm:cxn modelId="{0062DC10-633F-43D6-B7CD-1C977C978685}" type="presParOf" srcId="{9B6C064B-CBF3-45CE-A993-D6BE41F368BF}" destId="{4F3A86CF-75D2-414B-8B70-EE1B1ADFD063}" srcOrd="13" destOrd="0" presId="urn:microsoft.com/office/officeart/2005/8/layout/bProcess3"/>
    <dgm:cxn modelId="{7639CDA9-5B1B-4C0D-9483-D8FFE7E645AF}" type="presParOf" srcId="{4F3A86CF-75D2-414B-8B70-EE1B1ADFD063}" destId="{AC6D5953-2720-446E-A931-2964127C0983}" srcOrd="0" destOrd="0" presId="urn:microsoft.com/office/officeart/2005/8/layout/bProcess3"/>
    <dgm:cxn modelId="{74B48B37-98AD-4BF1-9009-63BA67312108}" type="presParOf" srcId="{9B6C064B-CBF3-45CE-A993-D6BE41F368BF}" destId="{7A388837-03D5-4FCA-B30A-89C4CA0B5FAF}" srcOrd="14" destOrd="0" presId="urn:microsoft.com/office/officeart/2005/8/layout/bProcess3"/>
    <dgm:cxn modelId="{DA1F95D4-CC12-4B2C-A594-4CE0614ED5AB}" type="presParOf" srcId="{9B6C064B-CBF3-45CE-A993-D6BE41F368BF}" destId="{1257C35F-1720-4BF9-A06A-E0CE6709361C}" srcOrd="15" destOrd="0" presId="urn:microsoft.com/office/officeart/2005/8/layout/bProcess3"/>
    <dgm:cxn modelId="{CC418269-818F-4D9E-ADAF-C51F04896F29}" type="presParOf" srcId="{1257C35F-1720-4BF9-A06A-E0CE6709361C}" destId="{49FE262B-F486-4F98-B79B-14EC960D3A22}" srcOrd="0" destOrd="0" presId="urn:microsoft.com/office/officeart/2005/8/layout/bProcess3"/>
    <dgm:cxn modelId="{3785FE5A-1DE5-4EC9-A50D-A2C0D9E63154}" type="presParOf" srcId="{9B6C064B-CBF3-45CE-A993-D6BE41F368BF}" destId="{E807C0C6-3CB0-4B84-B38C-9C5B18E5F7F9}" srcOrd="16" destOrd="0" presId="urn:microsoft.com/office/officeart/2005/8/layout/bProcess3"/>
    <dgm:cxn modelId="{388279E8-D7B1-481C-9B58-DC372B90FEAC}" type="presParOf" srcId="{9B6C064B-CBF3-45CE-A993-D6BE41F368BF}" destId="{91A46915-4F5F-464C-97BB-3DCA35CB356F}" srcOrd="17" destOrd="0" presId="urn:microsoft.com/office/officeart/2005/8/layout/bProcess3"/>
    <dgm:cxn modelId="{05C9F2A8-50F1-4FF1-8AC4-A7BF3FE9F7B7}" type="presParOf" srcId="{91A46915-4F5F-464C-97BB-3DCA35CB356F}" destId="{B6A24988-71A3-45C4-8540-989266F81C70}" srcOrd="0" destOrd="0" presId="urn:microsoft.com/office/officeart/2005/8/layout/bProcess3"/>
    <dgm:cxn modelId="{CC42CE0F-CB45-4724-866D-613D089C4552}" type="presParOf" srcId="{9B6C064B-CBF3-45CE-A993-D6BE41F368BF}" destId="{25F9A728-745E-43E3-B481-2D5A244EF3AA}" srcOrd="1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F5500-CCC1-4C5C-8BB4-74244F0CC80E}">
      <dsp:nvSpPr>
        <dsp:cNvPr id="0" name=""/>
        <dsp:cNvSpPr/>
      </dsp:nvSpPr>
      <dsp:spPr>
        <a:xfrm>
          <a:off x="1427425" y="918222"/>
          <a:ext cx="1027416" cy="91440"/>
        </a:xfrm>
        <a:custGeom>
          <a:avLst/>
          <a:gdLst/>
          <a:ahLst/>
          <a:cxnLst/>
          <a:rect l="0" t="0" r="0" b="0"/>
          <a:pathLst>
            <a:path>
              <a:moveTo>
                <a:pt x="0" y="45738"/>
              </a:moveTo>
              <a:lnTo>
                <a:pt x="530808" y="45738"/>
              </a:lnTo>
              <a:lnTo>
                <a:pt x="530808" y="45720"/>
              </a:lnTo>
              <a:lnTo>
                <a:pt x="1027416" y="45720"/>
              </a:lnTo>
            </a:path>
          </a:pathLst>
        </a:custGeom>
        <a:noFill/>
        <a:ln w="100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914683" y="960307"/>
        <a:ext cx="52900" cy="7269"/>
      </dsp:txXfrm>
    </dsp:sp>
    <dsp:sp modelId="{3D8FB9FB-3AFA-4C20-8750-30405B6A641A}">
      <dsp:nvSpPr>
        <dsp:cNvPr id="0" name=""/>
        <dsp:cNvSpPr/>
      </dsp:nvSpPr>
      <dsp:spPr>
        <a:xfrm>
          <a:off x="228486" y="578882"/>
          <a:ext cx="1200739" cy="77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fr-FR" sz="1400" b="1" kern="1200" dirty="0" smtClean="0">
              <a:solidFill>
                <a:schemeClr val="tx1"/>
              </a:solidFill>
            </a:rPr>
            <a:t>La pédagogie c’est quoi ?</a:t>
          </a:r>
          <a:endParaRPr lang="fr-FR" sz="1400" b="1" kern="1200" dirty="0">
            <a:solidFill>
              <a:schemeClr val="tx1"/>
            </a:solidFill>
          </a:endParaRPr>
        </a:p>
      </dsp:txBody>
      <dsp:txXfrm>
        <a:off x="228486" y="578882"/>
        <a:ext cx="1200739" cy="770157"/>
      </dsp:txXfrm>
    </dsp:sp>
    <dsp:sp modelId="{2054E303-5291-4331-B1E8-9B49368E136D}">
      <dsp:nvSpPr>
        <dsp:cNvPr id="0" name=""/>
        <dsp:cNvSpPr/>
      </dsp:nvSpPr>
      <dsp:spPr>
        <a:xfrm>
          <a:off x="4650544" y="915607"/>
          <a:ext cx="1345576" cy="91440"/>
        </a:xfrm>
        <a:custGeom>
          <a:avLst/>
          <a:gdLst/>
          <a:ahLst/>
          <a:cxnLst/>
          <a:rect l="0" t="0" r="0" b="0"/>
          <a:pathLst>
            <a:path>
              <a:moveTo>
                <a:pt x="0" y="48334"/>
              </a:moveTo>
              <a:lnTo>
                <a:pt x="689888" y="48334"/>
              </a:lnTo>
              <a:lnTo>
                <a:pt x="689888" y="45720"/>
              </a:lnTo>
              <a:lnTo>
                <a:pt x="1345576" y="45720"/>
              </a:lnTo>
            </a:path>
          </a:pathLst>
        </a:custGeom>
        <a:noFill/>
        <a:ln w="100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5288928" y="957692"/>
        <a:ext cx="68808" cy="7269"/>
      </dsp:txXfrm>
    </dsp:sp>
    <dsp:sp modelId="{E9C0A559-4CF2-4D25-9FB5-5709CBA27E33}">
      <dsp:nvSpPr>
        <dsp:cNvPr id="0" name=""/>
        <dsp:cNvSpPr/>
      </dsp:nvSpPr>
      <dsp:spPr>
        <a:xfrm>
          <a:off x="2487242" y="150229"/>
          <a:ext cx="2165102" cy="162742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fr-FR" sz="1400" kern="1200" dirty="0" smtClean="0">
              <a:solidFill>
                <a:schemeClr val="tx1"/>
              </a:solidFill>
            </a:rPr>
            <a:t>C’est « l’art d’éduquer ». C’est la manière de transmettre un savoir ou une expérience par des méthodes adaptées à un individu, un groupe d’individus...</a:t>
          </a:r>
          <a:endParaRPr lang="fr-FR" sz="1400" kern="1200" dirty="0">
            <a:solidFill>
              <a:schemeClr val="tx1"/>
            </a:solidFill>
          </a:endParaRPr>
        </a:p>
      </dsp:txBody>
      <dsp:txXfrm>
        <a:off x="2487242" y="150229"/>
        <a:ext cx="2165102" cy="1627426"/>
      </dsp:txXfrm>
    </dsp:sp>
    <dsp:sp modelId="{1775C54C-919A-4335-9E21-C64CD4E3C3FF}">
      <dsp:nvSpPr>
        <dsp:cNvPr id="0" name=""/>
        <dsp:cNvSpPr/>
      </dsp:nvSpPr>
      <dsp:spPr>
        <a:xfrm>
          <a:off x="7598036" y="910966"/>
          <a:ext cx="1453250" cy="91440"/>
        </a:xfrm>
        <a:custGeom>
          <a:avLst/>
          <a:gdLst/>
          <a:ahLst/>
          <a:cxnLst/>
          <a:rect l="0" t="0" r="0" b="0"/>
          <a:pathLst>
            <a:path>
              <a:moveTo>
                <a:pt x="0" y="50361"/>
              </a:moveTo>
              <a:lnTo>
                <a:pt x="743725" y="50361"/>
              </a:lnTo>
              <a:lnTo>
                <a:pt x="743725" y="45720"/>
              </a:lnTo>
              <a:lnTo>
                <a:pt x="1453250" y="45720"/>
              </a:lnTo>
            </a:path>
          </a:pathLst>
        </a:custGeom>
        <a:noFill/>
        <a:ln w="100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8287564" y="953051"/>
        <a:ext cx="74192" cy="7269"/>
      </dsp:txXfrm>
    </dsp:sp>
    <dsp:sp modelId="{B885DB36-B8F8-45CD-B800-E96F09827D5C}">
      <dsp:nvSpPr>
        <dsp:cNvPr id="0" name=""/>
        <dsp:cNvSpPr/>
      </dsp:nvSpPr>
      <dsp:spPr>
        <a:xfrm>
          <a:off x="6028520" y="472323"/>
          <a:ext cx="1571315" cy="97800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fr-FR" sz="1400" b="1" kern="1200" dirty="0" smtClean="0">
              <a:solidFill>
                <a:schemeClr val="tx1"/>
              </a:solidFill>
            </a:rPr>
            <a:t>Et alors, les objectifs pédagogiques ?</a:t>
          </a:r>
          <a:endParaRPr lang="fr-FR" sz="1400" b="1" kern="1200" dirty="0">
            <a:solidFill>
              <a:schemeClr val="tx1"/>
            </a:solidFill>
          </a:endParaRPr>
        </a:p>
      </dsp:txBody>
      <dsp:txXfrm>
        <a:off x="6028520" y="472323"/>
        <a:ext cx="1571315" cy="978009"/>
      </dsp:txXfrm>
    </dsp:sp>
    <dsp:sp modelId="{8A004F2E-C5D9-4476-96A9-90A6911BE94D}">
      <dsp:nvSpPr>
        <dsp:cNvPr id="0" name=""/>
        <dsp:cNvSpPr/>
      </dsp:nvSpPr>
      <dsp:spPr>
        <a:xfrm>
          <a:off x="1007433" y="1705699"/>
          <a:ext cx="9064627" cy="961144"/>
        </a:xfrm>
        <a:custGeom>
          <a:avLst/>
          <a:gdLst/>
          <a:ahLst/>
          <a:cxnLst/>
          <a:rect l="0" t="0" r="0" b="0"/>
          <a:pathLst>
            <a:path>
              <a:moveTo>
                <a:pt x="9064627" y="0"/>
              </a:moveTo>
              <a:lnTo>
                <a:pt x="9064627" y="497672"/>
              </a:lnTo>
              <a:lnTo>
                <a:pt x="0" y="497672"/>
              </a:lnTo>
              <a:lnTo>
                <a:pt x="0" y="961144"/>
              </a:lnTo>
            </a:path>
          </a:pathLst>
        </a:custGeom>
        <a:noFill/>
        <a:ln w="100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5311780" y="2182637"/>
        <a:ext cx="455935" cy="7269"/>
      </dsp:txXfrm>
    </dsp:sp>
    <dsp:sp modelId="{1507FAFC-0C9B-46DB-A546-BFE5E329EFF7}">
      <dsp:nvSpPr>
        <dsp:cNvPr id="0" name=""/>
        <dsp:cNvSpPr/>
      </dsp:nvSpPr>
      <dsp:spPr>
        <a:xfrm>
          <a:off x="9083686" y="205872"/>
          <a:ext cx="1976751" cy="1501627"/>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fr-FR" sz="1400" kern="1200" dirty="0" smtClean="0">
              <a:solidFill>
                <a:schemeClr val="tx1"/>
              </a:solidFill>
            </a:rPr>
            <a:t>C’est « ce que l’on veut atteindre ». Ils sont mesurables et évaluables. Ils précisent des notions de temps, de lieu et durée</a:t>
          </a:r>
          <a:endParaRPr lang="fr-FR" sz="1400" kern="1200" dirty="0">
            <a:solidFill>
              <a:schemeClr val="tx1"/>
            </a:solidFill>
          </a:endParaRPr>
        </a:p>
      </dsp:txBody>
      <dsp:txXfrm>
        <a:off x="9083686" y="205872"/>
        <a:ext cx="1976751" cy="1501627"/>
      </dsp:txXfrm>
    </dsp:sp>
    <dsp:sp modelId="{1A76266E-8AAA-4A27-988A-55A0ABFA96E5}">
      <dsp:nvSpPr>
        <dsp:cNvPr id="0" name=""/>
        <dsp:cNvSpPr/>
      </dsp:nvSpPr>
      <dsp:spPr>
        <a:xfrm>
          <a:off x="1719503" y="3155939"/>
          <a:ext cx="720845" cy="91440"/>
        </a:xfrm>
        <a:custGeom>
          <a:avLst/>
          <a:gdLst/>
          <a:ahLst/>
          <a:cxnLst/>
          <a:rect l="0" t="0" r="0" b="0"/>
          <a:pathLst>
            <a:path>
              <a:moveTo>
                <a:pt x="0" y="48223"/>
              </a:moveTo>
              <a:lnTo>
                <a:pt x="377522" y="48223"/>
              </a:lnTo>
              <a:lnTo>
                <a:pt x="377522" y="45720"/>
              </a:lnTo>
              <a:lnTo>
                <a:pt x="720845" y="45720"/>
              </a:lnTo>
            </a:path>
          </a:pathLst>
        </a:custGeom>
        <a:noFill/>
        <a:ln w="100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2061140" y="3198024"/>
        <a:ext cx="37572" cy="7269"/>
      </dsp:txXfrm>
    </dsp:sp>
    <dsp:sp modelId="{C9F78A5A-5994-4A1A-B6B1-F053C4363102}">
      <dsp:nvSpPr>
        <dsp:cNvPr id="0" name=""/>
        <dsp:cNvSpPr/>
      </dsp:nvSpPr>
      <dsp:spPr>
        <a:xfrm>
          <a:off x="293564" y="2699244"/>
          <a:ext cx="1427739" cy="100983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fr-FR" sz="1400" b="1" kern="1200" dirty="0" smtClean="0">
              <a:solidFill>
                <a:schemeClr val="tx1"/>
              </a:solidFill>
            </a:rPr>
            <a:t>Et comment on fait pour les atteindre ?</a:t>
          </a:r>
          <a:endParaRPr lang="fr-FR" sz="1400" b="1" kern="1200" dirty="0">
            <a:solidFill>
              <a:schemeClr val="tx1"/>
            </a:solidFill>
          </a:endParaRPr>
        </a:p>
      </dsp:txBody>
      <dsp:txXfrm>
        <a:off x="293564" y="2699244"/>
        <a:ext cx="1427739" cy="1009837"/>
      </dsp:txXfrm>
    </dsp:sp>
    <dsp:sp modelId="{A044C888-A49D-43E1-923C-443008E4501F}">
      <dsp:nvSpPr>
        <dsp:cNvPr id="0" name=""/>
        <dsp:cNvSpPr/>
      </dsp:nvSpPr>
      <dsp:spPr>
        <a:xfrm>
          <a:off x="4648776" y="3155939"/>
          <a:ext cx="1168687" cy="91440"/>
        </a:xfrm>
        <a:custGeom>
          <a:avLst/>
          <a:gdLst/>
          <a:ahLst/>
          <a:cxnLst/>
          <a:rect l="0" t="0" r="0" b="0"/>
          <a:pathLst>
            <a:path>
              <a:moveTo>
                <a:pt x="0" y="45720"/>
              </a:moveTo>
              <a:lnTo>
                <a:pt x="601443" y="45720"/>
              </a:lnTo>
              <a:lnTo>
                <a:pt x="601443" y="49888"/>
              </a:lnTo>
              <a:lnTo>
                <a:pt x="1168687" y="49888"/>
              </a:lnTo>
            </a:path>
          </a:pathLst>
        </a:custGeom>
        <a:noFill/>
        <a:ln w="100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5203137" y="3198024"/>
        <a:ext cx="59964" cy="7269"/>
      </dsp:txXfrm>
    </dsp:sp>
    <dsp:sp modelId="{BD28512D-D5CF-462F-B656-8842BD0D23E2}">
      <dsp:nvSpPr>
        <dsp:cNvPr id="0" name=""/>
        <dsp:cNvSpPr/>
      </dsp:nvSpPr>
      <dsp:spPr>
        <a:xfrm>
          <a:off x="2472749" y="2414981"/>
          <a:ext cx="2177827" cy="157335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fr-FR" sz="1400" b="0" kern="1200" dirty="0" smtClean="0">
              <a:solidFill>
                <a:schemeClr val="tx1"/>
              </a:solidFill>
            </a:rPr>
            <a:t>On met en place des « ACTIONS ».Concrètement c’est ce que l’on va mettre en place pour répondre à 1 objectif. En bref, on fait quoi sur le terrain ?</a:t>
          </a:r>
          <a:endParaRPr lang="fr-FR" sz="1400" b="0" kern="1200" dirty="0">
            <a:solidFill>
              <a:schemeClr val="tx1"/>
            </a:solidFill>
          </a:endParaRPr>
        </a:p>
      </dsp:txBody>
      <dsp:txXfrm>
        <a:off x="2472749" y="2414981"/>
        <a:ext cx="2177827" cy="1573355"/>
      </dsp:txXfrm>
    </dsp:sp>
    <dsp:sp modelId="{4F3A86CF-75D2-414B-8B70-EE1B1ADFD063}">
      <dsp:nvSpPr>
        <dsp:cNvPr id="0" name=""/>
        <dsp:cNvSpPr/>
      </dsp:nvSpPr>
      <dsp:spPr>
        <a:xfrm>
          <a:off x="7514296" y="3160107"/>
          <a:ext cx="1322494" cy="91440"/>
        </a:xfrm>
        <a:custGeom>
          <a:avLst/>
          <a:gdLst/>
          <a:ahLst/>
          <a:cxnLst/>
          <a:rect l="0" t="0" r="0" b="0"/>
          <a:pathLst>
            <a:path>
              <a:moveTo>
                <a:pt x="0" y="45720"/>
              </a:moveTo>
              <a:lnTo>
                <a:pt x="678347" y="45720"/>
              </a:lnTo>
              <a:lnTo>
                <a:pt x="678347" y="47955"/>
              </a:lnTo>
              <a:lnTo>
                <a:pt x="1322494" y="47955"/>
              </a:lnTo>
            </a:path>
          </a:pathLst>
        </a:custGeom>
        <a:noFill/>
        <a:ln w="100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8141716" y="3202192"/>
        <a:ext cx="67654" cy="7269"/>
      </dsp:txXfrm>
    </dsp:sp>
    <dsp:sp modelId="{D562B814-C76F-47F2-AD98-28E56198A6E3}">
      <dsp:nvSpPr>
        <dsp:cNvPr id="0" name=""/>
        <dsp:cNvSpPr/>
      </dsp:nvSpPr>
      <dsp:spPr>
        <a:xfrm>
          <a:off x="5849863" y="2627560"/>
          <a:ext cx="1666233" cy="115653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fr-FR" sz="1300" b="1" kern="1200" dirty="0" smtClean="0">
              <a:solidFill>
                <a:schemeClr val="tx1"/>
              </a:solidFill>
            </a:rPr>
            <a:t>Et grâce à quoi on met des actions en place ?</a:t>
          </a:r>
          <a:endParaRPr lang="fr-FR" sz="1300" b="1" kern="1200" dirty="0">
            <a:solidFill>
              <a:schemeClr val="tx1"/>
            </a:solidFill>
          </a:endParaRPr>
        </a:p>
      </dsp:txBody>
      <dsp:txXfrm>
        <a:off x="5849863" y="2627560"/>
        <a:ext cx="1666233" cy="1156533"/>
      </dsp:txXfrm>
    </dsp:sp>
    <dsp:sp modelId="{1257C35F-1720-4BF9-A06A-E0CE6709361C}">
      <dsp:nvSpPr>
        <dsp:cNvPr id="0" name=""/>
        <dsp:cNvSpPr/>
      </dsp:nvSpPr>
      <dsp:spPr>
        <a:xfrm>
          <a:off x="3941490" y="4117176"/>
          <a:ext cx="5845693" cy="885883"/>
        </a:xfrm>
        <a:custGeom>
          <a:avLst/>
          <a:gdLst/>
          <a:ahLst/>
          <a:cxnLst/>
          <a:rect l="0" t="0" r="0" b="0"/>
          <a:pathLst>
            <a:path>
              <a:moveTo>
                <a:pt x="5845693" y="0"/>
              </a:moveTo>
              <a:lnTo>
                <a:pt x="5845693" y="460041"/>
              </a:lnTo>
              <a:lnTo>
                <a:pt x="0" y="460041"/>
              </a:lnTo>
              <a:lnTo>
                <a:pt x="0" y="885883"/>
              </a:lnTo>
            </a:path>
          </a:pathLst>
        </a:custGeom>
        <a:noFill/>
        <a:ln w="100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6716409" y="4556483"/>
        <a:ext cx="295854" cy="7269"/>
      </dsp:txXfrm>
    </dsp:sp>
    <dsp:sp modelId="{7A388837-03D5-4FCA-B30A-89C4CA0B5FAF}">
      <dsp:nvSpPr>
        <dsp:cNvPr id="0" name=""/>
        <dsp:cNvSpPr/>
      </dsp:nvSpPr>
      <dsp:spPr>
        <a:xfrm>
          <a:off x="8869190" y="2297149"/>
          <a:ext cx="1835985" cy="182182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fr-FR" sz="1400" kern="1200" dirty="0" smtClean="0">
              <a:solidFill>
                <a:schemeClr val="tx1"/>
              </a:solidFill>
            </a:rPr>
            <a:t>Grâces à des MOYENS:</a:t>
          </a:r>
        </a:p>
        <a:p>
          <a:pPr lvl="0" algn="ctr" defTabSz="622300">
            <a:lnSpc>
              <a:spcPct val="90000"/>
            </a:lnSpc>
            <a:spcBef>
              <a:spcPct val="0"/>
            </a:spcBef>
            <a:spcAft>
              <a:spcPct val="35000"/>
            </a:spcAft>
          </a:pPr>
          <a:r>
            <a:rPr lang="fr-FR" sz="1400" kern="1200" dirty="0" smtClean="0">
              <a:solidFill>
                <a:schemeClr val="tx1"/>
              </a:solidFill>
            </a:rPr>
            <a:t>Avec quoi ?</a:t>
          </a:r>
        </a:p>
        <a:p>
          <a:pPr lvl="0" algn="ctr" defTabSz="622300">
            <a:lnSpc>
              <a:spcPct val="90000"/>
            </a:lnSpc>
            <a:spcBef>
              <a:spcPct val="0"/>
            </a:spcBef>
            <a:spcAft>
              <a:spcPct val="35000"/>
            </a:spcAft>
          </a:pPr>
          <a:r>
            <a:rPr lang="fr-FR" sz="1400" kern="1200" dirty="0" smtClean="0">
              <a:solidFill>
                <a:schemeClr val="tx1"/>
              </a:solidFill>
            </a:rPr>
            <a:t>Avec qui ?</a:t>
          </a:r>
        </a:p>
        <a:p>
          <a:pPr lvl="0" algn="ctr" defTabSz="622300">
            <a:lnSpc>
              <a:spcPct val="90000"/>
            </a:lnSpc>
            <a:spcBef>
              <a:spcPct val="0"/>
            </a:spcBef>
            <a:spcAft>
              <a:spcPct val="35000"/>
            </a:spcAft>
          </a:pPr>
          <a:r>
            <a:rPr lang="fr-FR" sz="1400" kern="1200" dirty="0" smtClean="0">
              <a:solidFill>
                <a:schemeClr val="tx1"/>
              </a:solidFill>
            </a:rPr>
            <a:t>Comment ?</a:t>
          </a:r>
        </a:p>
        <a:p>
          <a:pPr lvl="0" algn="ctr" defTabSz="622300">
            <a:lnSpc>
              <a:spcPct val="90000"/>
            </a:lnSpc>
            <a:spcBef>
              <a:spcPct val="0"/>
            </a:spcBef>
            <a:spcAft>
              <a:spcPct val="35000"/>
            </a:spcAft>
          </a:pPr>
          <a:r>
            <a:rPr lang="fr-FR" sz="1400" kern="1200" dirty="0" smtClean="0">
              <a:solidFill>
                <a:schemeClr val="tx1"/>
              </a:solidFill>
            </a:rPr>
            <a:t>Où ?</a:t>
          </a:r>
        </a:p>
        <a:p>
          <a:pPr lvl="0" algn="ctr" defTabSz="622300">
            <a:lnSpc>
              <a:spcPct val="90000"/>
            </a:lnSpc>
            <a:spcBef>
              <a:spcPct val="0"/>
            </a:spcBef>
            <a:spcAft>
              <a:spcPct val="35000"/>
            </a:spcAft>
          </a:pPr>
          <a:r>
            <a:rPr lang="fr-FR" sz="1400" kern="1200" dirty="0" smtClean="0">
              <a:solidFill>
                <a:schemeClr val="tx1"/>
              </a:solidFill>
            </a:rPr>
            <a:t>Combien ?</a:t>
          </a:r>
        </a:p>
      </dsp:txBody>
      <dsp:txXfrm>
        <a:off x="8869190" y="2297149"/>
        <a:ext cx="1835985" cy="1821826"/>
      </dsp:txXfrm>
    </dsp:sp>
    <dsp:sp modelId="{91A46915-4F5F-464C-97BB-3DCA35CB356F}">
      <dsp:nvSpPr>
        <dsp:cNvPr id="0" name=""/>
        <dsp:cNvSpPr/>
      </dsp:nvSpPr>
      <dsp:spPr>
        <a:xfrm>
          <a:off x="4574793" y="5157223"/>
          <a:ext cx="1075127" cy="327038"/>
        </a:xfrm>
        <a:custGeom>
          <a:avLst/>
          <a:gdLst/>
          <a:ahLst/>
          <a:cxnLst/>
          <a:rect l="0" t="0" r="0" b="0"/>
          <a:pathLst>
            <a:path>
              <a:moveTo>
                <a:pt x="0" y="327038"/>
              </a:moveTo>
              <a:lnTo>
                <a:pt x="554663" y="327038"/>
              </a:lnTo>
              <a:lnTo>
                <a:pt x="554663" y="0"/>
              </a:lnTo>
              <a:lnTo>
                <a:pt x="1075127" y="0"/>
              </a:lnTo>
            </a:path>
          </a:pathLst>
        </a:custGeom>
        <a:noFill/>
        <a:ln w="100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5083530" y="5317107"/>
        <a:ext cx="57653" cy="7269"/>
      </dsp:txXfrm>
    </dsp:sp>
    <dsp:sp modelId="{E807C0C6-3CB0-4B84-B38C-9C5B18E5F7F9}">
      <dsp:nvSpPr>
        <dsp:cNvPr id="0" name=""/>
        <dsp:cNvSpPr/>
      </dsp:nvSpPr>
      <dsp:spPr>
        <a:xfrm>
          <a:off x="3306386" y="5035459"/>
          <a:ext cx="1270207" cy="89760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fr-FR" sz="1300" b="1" kern="1200" dirty="0" smtClean="0">
              <a:solidFill>
                <a:schemeClr val="tx1"/>
              </a:solidFill>
            </a:rPr>
            <a:t>Et comment on sait si cela fonctionne ?</a:t>
          </a:r>
          <a:endParaRPr lang="fr-FR" sz="1300" b="1" kern="1200" dirty="0">
            <a:solidFill>
              <a:schemeClr val="tx1"/>
            </a:solidFill>
          </a:endParaRPr>
        </a:p>
      </dsp:txBody>
      <dsp:txXfrm>
        <a:off x="3306386" y="5035459"/>
        <a:ext cx="1270207" cy="897604"/>
      </dsp:txXfrm>
    </dsp:sp>
    <dsp:sp modelId="{25F9A728-745E-43E3-B481-2D5A244EF3AA}">
      <dsp:nvSpPr>
        <dsp:cNvPr id="0" name=""/>
        <dsp:cNvSpPr/>
      </dsp:nvSpPr>
      <dsp:spPr>
        <a:xfrm>
          <a:off x="5682321" y="4263304"/>
          <a:ext cx="2065795" cy="1787838"/>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fr-FR" sz="1400" kern="1200" dirty="0" smtClean="0">
              <a:solidFill>
                <a:schemeClr val="tx1"/>
              </a:solidFill>
            </a:rPr>
            <a:t>On fait des EVALUATIONS...</a:t>
          </a:r>
        </a:p>
        <a:p>
          <a:pPr lvl="0" algn="ctr" defTabSz="622300">
            <a:lnSpc>
              <a:spcPct val="90000"/>
            </a:lnSpc>
            <a:spcBef>
              <a:spcPct val="0"/>
            </a:spcBef>
            <a:spcAft>
              <a:spcPct val="35000"/>
            </a:spcAft>
          </a:pPr>
          <a:r>
            <a:rPr lang="fr-FR" sz="1400" kern="1200" dirty="0" smtClean="0">
              <a:solidFill>
                <a:schemeClr val="tx1"/>
              </a:solidFill>
            </a:rPr>
            <a:t>Evaluer c’est « mesurer et évaluer les effets, l’impact d’une action »</a:t>
          </a:r>
        </a:p>
        <a:p>
          <a:pPr lvl="0" algn="ctr" defTabSz="622300">
            <a:lnSpc>
              <a:spcPct val="90000"/>
            </a:lnSpc>
            <a:spcBef>
              <a:spcPct val="0"/>
            </a:spcBef>
            <a:spcAft>
              <a:spcPct val="35000"/>
            </a:spcAft>
          </a:pPr>
          <a:r>
            <a:rPr lang="fr-FR" sz="1400" kern="1200" dirty="0" smtClean="0">
              <a:solidFill>
                <a:schemeClr val="tx1"/>
              </a:solidFill>
            </a:rPr>
            <a:t>Est-ce qu’on a atteint l’objectif ?</a:t>
          </a:r>
          <a:endParaRPr lang="fr-FR" sz="1400" kern="1200" dirty="0">
            <a:solidFill>
              <a:schemeClr val="tx1"/>
            </a:solidFill>
          </a:endParaRPr>
        </a:p>
      </dsp:txBody>
      <dsp:txXfrm>
        <a:off x="5682321" y="4263304"/>
        <a:ext cx="2065795" cy="178783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596A763-630E-4B3F-BAD8-14AC4D633D37}" type="datetimeFigureOut">
              <a:rPr lang="fr-FR" smtClean="0"/>
              <a:t>15/09/2015</a:t>
            </a:fld>
            <a:endParaRPr lang="fr-FR" dirty="0"/>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89F5480-08E0-47D2-B03B-7AC9290A9433}" type="slidenum">
              <a:rPr lang="fr-FR" smtClean="0"/>
              <a:t>‹N°›</a:t>
            </a:fld>
            <a:endParaRPr lang="fr-FR" dirty="0"/>
          </a:p>
        </p:txBody>
      </p:sp>
    </p:spTree>
    <p:extLst>
      <p:ext uri="{BB962C8B-B14F-4D97-AF65-F5344CB8AC3E}">
        <p14:creationId xmlns:p14="http://schemas.microsoft.com/office/powerpoint/2010/main" val="3613273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89F5480-08E0-47D2-B03B-7AC9290A9433}" type="slidenum">
              <a:rPr lang="fr-FR" smtClean="0"/>
              <a:t>3</a:t>
            </a:fld>
            <a:endParaRPr lang="fr-FR" dirty="0"/>
          </a:p>
        </p:txBody>
      </p:sp>
    </p:spTree>
    <p:extLst>
      <p:ext uri="{BB962C8B-B14F-4D97-AF65-F5344CB8AC3E}">
        <p14:creationId xmlns:p14="http://schemas.microsoft.com/office/powerpoint/2010/main" val="154519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89F5480-08E0-47D2-B03B-7AC9290A9433}" type="slidenum">
              <a:rPr lang="fr-FR" smtClean="0"/>
              <a:t>4</a:t>
            </a:fld>
            <a:endParaRPr lang="fr-FR" dirty="0"/>
          </a:p>
        </p:txBody>
      </p:sp>
    </p:spTree>
    <p:extLst>
      <p:ext uri="{BB962C8B-B14F-4D97-AF65-F5344CB8AC3E}">
        <p14:creationId xmlns:p14="http://schemas.microsoft.com/office/powerpoint/2010/main" val="4234294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fr-FR" smtClean="0"/>
              <a:t>Modifiez le style du titre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AE7F2958-64B0-4EFD-972F-36F0ADB345C9}" type="datetime1">
              <a:rPr lang="en-US" smtClean="0"/>
              <a:t>9/15/2015</a:t>
            </a:fld>
            <a:endParaRPr lang="en-US" dirty="0"/>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4FAB73BC-B049-4115-A692-8D63A059BFB8}" type="slidenum">
              <a:rPr lang="en-US" dirty="0"/>
              <a:pPr/>
              <a:t>‹N°›</a:t>
            </a:fld>
            <a:endParaRPr lang="en-US" dirty="0"/>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71AB03A-AFC9-4EAF-B168-321EB472F389}" type="datetime1">
              <a:rPr lang="en-US" smtClean="0"/>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EED4EFC-9EEA-4FAB-AB2F-37C981D0A59D}" type="datetime1">
              <a:rPr lang="en-US" smtClean="0"/>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ED41939-AC19-4609-93FE-2F8F43FD4924}" type="datetime1">
              <a:rPr lang="en-US" smtClean="0"/>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fr-FR" smtClean="0"/>
              <a:t>Modifiez le style du titre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C7E0B79-8484-4A17-BFC4-D66A865F415D}" type="datetime1">
              <a:rPr lang="en-US" smtClean="0"/>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2B1B3DA-FEEC-4796-947F-65A58DE52F89}" type="datetime1">
              <a:rPr lang="en-US" smtClean="0"/>
              <a:t>9/15/2015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664407B6-12E6-49BC-AFDD-29B3DD5A36DE}" type="datetime1">
              <a:rPr lang="en-US" smtClean="0"/>
              <a:t>9/15/2015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200D7E24-BADB-42DC-B4E0-F889AD74C689}" type="datetime1">
              <a:rPr lang="en-US" smtClean="0"/>
              <a:t>9/15/2015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A80741-4CF8-46F8-B4F4-A6059765D6E0}" type="datetime1">
              <a:rPr lang="en-US" smtClean="0"/>
              <a:t>9/15/2015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r-FR" smtClean="0"/>
              <a:t>Modifiez le style du titre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7A85B6A-0C46-44A5-9CC9-3BDB25628DA5}" type="datetime1">
              <a:rPr lang="en-US" smtClean="0"/>
              <a:t>9/15/2015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Cliquez sur l'icône pour ajouter une image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87B0CBD-5579-4BF1-AFDF-24156D731B3C}" type="datetime1">
              <a:rPr lang="en-US" smtClean="0"/>
              <a:t>9/15/2015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11A900E4-FD77-45C8-AB14-56046074884D}" type="datetime1">
              <a:rPr lang="en-US" smtClean="0"/>
              <a:t>9/15/2015</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5.xml"/><Relationship Id="rId5" Type="http://schemas.openxmlformats.org/officeDocument/2006/relationships/image" Target="../media/image14.jp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www.nivillac.fr/"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smtClean="0"/>
              <a:t>Projet pédagogique </a:t>
            </a:r>
            <a:br>
              <a:rPr lang="fr-FR" dirty="0" smtClean="0"/>
            </a:br>
            <a:r>
              <a:rPr lang="fr-FR" dirty="0" smtClean="0"/>
              <a:t>accueil de loisirs sans hébergement (ALSH)</a:t>
            </a:r>
            <a:endParaRPr lang="fr-FR" dirty="0"/>
          </a:p>
        </p:txBody>
      </p:sp>
      <p:sp>
        <p:nvSpPr>
          <p:cNvPr id="3" name="Sous-titre 2"/>
          <p:cNvSpPr>
            <a:spLocks noGrp="1"/>
          </p:cNvSpPr>
          <p:nvPr>
            <p:ph type="subTitle" idx="1"/>
          </p:nvPr>
        </p:nvSpPr>
        <p:spPr/>
        <p:txBody>
          <a:bodyPr/>
          <a:lstStyle/>
          <a:p>
            <a:r>
              <a:rPr lang="fr-FR" dirty="0" smtClean="0"/>
              <a:t>ANNEE 2015-2016</a:t>
            </a: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617" y="5641747"/>
            <a:ext cx="1475058" cy="790679"/>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018" y="4563716"/>
            <a:ext cx="669239" cy="974580"/>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4726" y="4587744"/>
            <a:ext cx="1109608" cy="926523"/>
          </a:xfrm>
          <a:prstGeom prst="rect">
            <a:avLst/>
          </a:prstGeom>
        </p:spPr>
      </p:pic>
      <p:sp>
        <p:nvSpPr>
          <p:cNvPr id="7" name="Espace réservé du numéro de diapositive 6"/>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1973135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Une journée type à l’ALSH...</a:t>
            </a:r>
            <a:endParaRPr lang="fr-FR" b="1" dirty="0"/>
          </a:p>
        </p:txBody>
      </p:sp>
      <p:sp>
        <p:nvSpPr>
          <p:cNvPr id="3" name="Espace réservé du contenu 2"/>
          <p:cNvSpPr>
            <a:spLocks noGrp="1"/>
          </p:cNvSpPr>
          <p:nvPr>
            <p:ph idx="1"/>
          </p:nvPr>
        </p:nvSpPr>
        <p:spPr>
          <a:xfrm>
            <a:off x="1049482" y="1693717"/>
            <a:ext cx="4582391" cy="4000501"/>
          </a:xfrm>
        </p:spPr>
        <p:style>
          <a:lnRef idx="2">
            <a:schemeClr val="accent5"/>
          </a:lnRef>
          <a:fillRef idx="1">
            <a:schemeClr val="lt1"/>
          </a:fillRef>
          <a:effectRef idx="0">
            <a:schemeClr val="accent5"/>
          </a:effectRef>
          <a:fontRef idx="minor">
            <a:schemeClr val="dk1"/>
          </a:fontRef>
        </p:style>
        <p:txBody>
          <a:bodyPr>
            <a:normAutofit fontScale="85000" lnSpcReduction="20000"/>
            <a:scene3d>
              <a:camera prst="orthographicFront"/>
              <a:lightRig rig="harsh" dir="t"/>
            </a:scene3d>
            <a:sp3d extrusionH="57150" prstMaterial="matte">
              <a:bevelT w="63500" h="12700" prst="angle"/>
              <a:contourClr>
                <a:schemeClr val="bg1">
                  <a:lumMod val="65000"/>
                </a:schemeClr>
              </a:contourClr>
            </a:sp3d>
          </a:bodyPr>
          <a:lstStyle/>
          <a:p>
            <a:pPr marL="45720" indent="0">
              <a:buNone/>
            </a:pPr>
            <a:r>
              <a:rPr lang="fr-FR" sz="3800" b="1" dirty="0" smtClean="0">
                <a:ln/>
                <a:solidFill>
                  <a:schemeClr val="accent3"/>
                </a:solidFill>
              </a:rPr>
              <a:t>Les 3/6 ans</a:t>
            </a:r>
          </a:p>
          <a:p>
            <a:r>
              <a:rPr lang="fr-FR" sz="1800" dirty="0" smtClean="0">
                <a:ln w="0"/>
                <a:solidFill>
                  <a:schemeClr val="tx1"/>
                </a:solidFill>
                <a:effectLst>
                  <a:outerShdw blurRad="38100" dist="19050" dir="2700000" algn="tl" rotWithShape="0">
                    <a:schemeClr val="dk1">
                      <a:alpha val="40000"/>
                    </a:schemeClr>
                  </a:outerShdw>
                </a:effectLst>
              </a:rPr>
              <a:t>7h30-8h</a:t>
            </a:r>
            <a:r>
              <a:rPr lang="fr-FR" sz="1800" dirty="0">
                <a:ln w="0"/>
                <a:solidFill>
                  <a:schemeClr val="tx1"/>
                </a:solidFill>
                <a:effectLst>
                  <a:outerShdw blurRad="38100" dist="19050" dir="2700000" algn="tl" rotWithShape="0">
                    <a:schemeClr val="dk1">
                      <a:alpha val="40000"/>
                    </a:schemeClr>
                  </a:outerShdw>
                </a:effectLst>
              </a:rPr>
              <a:t>	</a:t>
            </a:r>
            <a:r>
              <a:rPr lang="fr-FR" sz="1800" dirty="0" smtClean="0">
                <a:ln w="0"/>
                <a:solidFill>
                  <a:schemeClr val="tx1"/>
                </a:solidFill>
                <a:effectLst>
                  <a:outerShdw blurRad="38100" dist="19050" dir="2700000" algn="tl" rotWithShape="0">
                    <a:schemeClr val="dk1">
                      <a:alpha val="40000"/>
                    </a:schemeClr>
                  </a:outerShdw>
                </a:effectLst>
              </a:rPr>
              <a:t>	</a:t>
            </a:r>
            <a:r>
              <a:rPr lang="fr-FR" sz="1800" dirty="0" smtClean="0">
                <a:ln w="0"/>
                <a:solidFill>
                  <a:schemeClr val="tx1"/>
                </a:solidFill>
                <a:effectLst>
                  <a:outerShdw blurRad="38100" dist="19050" dir="2700000" algn="tl" rotWithShape="0">
                    <a:schemeClr val="dk1">
                      <a:alpha val="40000"/>
                    </a:schemeClr>
                  </a:outerShdw>
                </a:effectLst>
              </a:rPr>
              <a:t>Pré </a:t>
            </a:r>
            <a:r>
              <a:rPr lang="fr-FR" sz="1800" dirty="0" smtClean="0">
                <a:ln w="0"/>
                <a:solidFill>
                  <a:schemeClr val="tx1"/>
                </a:solidFill>
                <a:effectLst>
                  <a:outerShdw blurRad="38100" dist="19050" dir="2700000" algn="tl" rotWithShape="0">
                    <a:schemeClr val="dk1">
                      <a:alpha val="40000"/>
                    </a:schemeClr>
                  </a:outerShdw>
                </a:effectLst>
              </a:rPr>
              <a:t>accueil</a:t>
            </a:r>
          </a:p>
          <a:p>
            <a:r>
              <a:rPr lang="fr-FR" sz="1800" dirty="0" smtClean="0">
                <a:ln w="0"/>
                <a:solidFill>
                  <a:schemeClr val="tx1"/>
                </a:solidFill>
                <a:effectLst>
                  <a:outerShdw blurRad="38100" dist="19050" dir="2700000" algn="tl" rotWithShape="0">
                    <a:schemeClr val="dk1">
                      <a:alpha val="40000"/>
                    </a:schemeClr>
                  </a:outerShdw>
                </a:effectLst>
              </a:rPr>
              <a:t>8h-10h	</a:t>
            </a:r>
            <a:r>
              <a:rPr lang="fr-FR" sz="1800" dirty="0" smtClean="0">
                <a:ln w="0"/>
                <a:solidFill>
                  <a:schemeClr val="tx1"/>
                </a:solidFill>
                <a:effectLst>
                  <a:outerShdw blurRad="38100" dist="19050" dir="2700000" algn="tl" rotWithShape="0">
                    <a:schemeClr val="dk1">
                      <a:alpha val="40000"/>
                    </a:schemeClr>
                  </a:outerShdw>
                </a:effectLst>
              </a:rPr>
              <a:t>	Accueil </a:t>
            </a:r>
            <a:r>
              <a:rPr lang="fr-FR" sz="1800" dirty="0" smtClean="0">
                <a:ln w="0"/>
                <a:solidFill>
                  <a:schemeClr val="tx1"/>
                </a:solidFill>
                <a:effectLst>
                  <a:outerShdw blurRad="38100" dist="19050" dir="2700000" algn="tl" rotWithShape="0">
                    <a:schemeClr val="dk1">
                      <a:alpha val="40000"/>
                    </a:schemeClr>
                  </a:outerShdw>
                </a:effectLst>
              </a:rPr>
              <a:t>échelonné</a:t>
            </a:r>
          </a:p>
          <a:p>
            <a:r>
              <a:rPr lang="fr-FR" sz="1800" dirty="0" smtClean="0">
                <a:ln w="0"/>
                <a:solidFill>
                  <a:schemeClr val="tx1"/>
                </a:solidFill>
                <a:effectLst>
                  <a:outerShdw blurRad="38100" dist="19050" dir="2700000" algn="tl" rotWithShape="0">
                    <a:schemeClr val="dk1">
                      <a:alpha val="40000"/>
                    </a:schemeClr>
                  </a:outerShdw>
                </a:effectLst>
              </a:rPr>
              <a:t>10h-12h	</a:t>
            </a:r>
            <a:r>
              <a:rPr lang="fr-FR" sz="1800" dirty="0" smtClean="0">
                <a:ln w="0"/>
                <a:solidFill>
                  <a:schemeClr val="tx1"/>
                </a:solidFill>
                <a:effectLst>
                  <a:outerShdw blurRad="38100" dist="19050" dir="2700000" algn="tl" rotWithShape="0">
                    <a:schemeClr val="dk1">
                      <a:alpha val="40000"/>
                    </a:schemeClr>
                  </a:outerShdw>
                </a:effectLst>
              </a:rPr>
              <a:t>	Temps </a:t>
            </a:r>
            <a:r>
              <a:rPr lang="fr-FR" sz="1800" dirty="0" smtClean="0">
                <a:ln w="0"/>
                <a:solidFill>
                  <a:schemeClr val="tx1"/>
                </a:solidFill>
                <a:effectLst>
                  <a:outerShdw blurRad="38100" dist="19050" dir="2700000" algn="tl" rotWithShape="0">
                    <a:schemeClr val="dk1">
                      <a:alpha val="40000"/>
                    </a:schemeClr>
                  </a:outerShdw>
                </a:effectLst>
              </a:rPr>
              <a:t>activités </a:t>
            </a:r>
          </a:p>
          <a:p>
            <a:r>
              <a:rPr lang="fr-FR" sz="1800" dirty="0" smtClean="0">
                <a:ln w="0"/>
                <a:solidFill>
                  <a:schemeClr val="tx1"/>
                </a:solidFill>
                <a:effectLst>
                  <a:outerShdw blurRad="38100" dist="19050" dir="2700000" algn="tl" rotWithShape="0">
                    <a:schemeClr val="dk1">
                      <a:alpha val="40000"/>
                    </a:schemeClr>
                  </a:outerShdw>
                </a:effectLst>
              </a:rPr>
              <a:t>12h-13h30	Repas</a:t>
            </a:r>
          </a:p>
          <a:p>
            <a:r>
              <a:rPr lang="fr-FR" sz="1800" dirty="0" smtClean="0">
                <a:ln w="0"/>
                <a:solidFill>
                  <a:schemeClr val="tx1"/>
                </a:solidFill>
                <a:effectLst>
                  <a:outerShdw blurRad="38100" dist="19050" dir="2700000" algn="tl" rotWithShape="0">
                    <a:schemeClr val="dk1">
                      <a:alpha val="40000"/>
                    </a:schemeClr>
                  </a:outerShdw>
                </a:effectLst>
              </a:rPr>
              <a:t>13h30-15h	Temps </a:t>
            </a:r>
            <a:r>
              <a:rPr lang="fr-FR" sz="1800" dirty="0" smtClean="0">
                <a:ln w="0"/>
                <a:solidFill>
                  <a:schemeClr val="tx1"/>
                </a:solidFill>
                <a:effectLst>
                  <a:outerShdw blurRad="38100" dist="19050" dir="2700000" algn="tl" rotWithShape="0">
                    <a:schemeClr val="dk1">
                      <a:alpha val="40000"/>
                    </a:schemeClr>
                  </a:outerShdw>
                </a:effectLst>
              </a:rPr>
              <a:t>calme</a:t>
            </a:r>
            <a:endParaRPr lang="fr-FR" sz="1800" u="sng" dirty="0" smtClean="0">
              <a:ln w="0"/>
              <a:solidFill>
                <a:schemeClr val="tx1"/>
              </a:solidFill>
              <a:effectLst>
                <a:outerShdw blurRad="38100" dist="19050" dir="2700000" algn="tl" rotWithShape="0">
                  <a:schemeClr val="dk1">
                    <a:alpha val="40000"/>
                  </a:schemeClr>
                </a:outerShdw>
              </a:effectLst>
            </a:endParaRPr>
          </a:p>
          <a:p>
            <a:r>
              <a:rPr lang="fr-FR" sz="1800" dirty="0" smtClean="0">
                <a:ln w="0"/>
                <a:solidFill>
                  <a:schemeClr val="tx1"/>
                </a:solidFill>
                <a:effectLst>
                  <a:outerShdw blurRad="38100" dist="19050" dir="2700000" algn="tl" rotWithShape="0">
                    <a:schemeClr val="dk1">
                      <a:alpha val="40000"/>
                    </a:schemeClr>
                  </a:outerShdw>
                </a:effectLst>
              </a:rPr>
              <a:t>13h30-16h	Sieste avec réveil échelonné </a:t>
            </a:r>
          </a:p>
          <a:p>
            <a:r>
              <a:rPr lang="fr-FR" sz="1800" dirty="0" smtClean="0">
                <a:ln w="0"/>
                <a:solidFill>
                  <a:schemeClr val="tx1"/>
                </a:solidFill>
                <a:effectLst>
                  <a:outerShdw blurRad="38100" dist="19050" dir="2700000" algn="tl" rotWithShape="0">
                    <a:schemeClr val="dk1">
                      <a:alpha val="40000"/>
                    </a:schemeClr>
                  </a:outerShdw>
                </a:effectLst>
              </a:rPr>
              <a:t>15h-16h30</a:t>
            </a:r>
            <a:r>
              <a:rPr lang="fr-FR" sz="1800" dirty="0" smtClean="0">
                <a:ln w="0"/>
                <a:solidFill>
                  <a:schemeClr val="tx1"/>
                </a:solidFill>
                <a:effectLst>
                  <a:outerShdw blurRad="38100" dist="19050" dir="2700000" algn="tl" rotWithShape="0">
                    <a:schemeClr val="dk1">
                      <a:alpha val="40000"/>
                    </a:schemeClr>
                  </a:outerShdw>
                </a:effectLst>
              </a:rPr>
              <a:t>	Temps activités </a:t>
            </a:r>
          </a:p>
          <a:p>
            <a:r>
              <a:rPr lang="fr-FR" sz="1800" dirty="0" smtClean="0">
                <a:ln w="0"/>
                <a:solidFill>
                  <a:schemeClr val="tx1"/>
                </a:solidFill>
                <a:effectLst>
                  <a:outerShdw blurRad="38100" dist="19050" dir="2700000" algn="tl" rotWithShape="0">
                    <a:schemeClr val="dk1">
                      <a:alpha val="40000"/>
                    </a:schemeClr>
                  </a:outerShdw>
                </a:effectLst>
              </a:rPr>
              <a:t>16h30		Goûter</a:t>
            </a:r>
          </a:p>
          <a:p>
            <a:r>
              <a:rPr lang="fr-FR" sz="1800" dirty="0" smtClean="0">
                <a:ln w="0"/>
                <a:solidFill>
                  <a:schemeClr val="tx1"/>
                </a:solidFill>
                <a:effectLst>
                  <a:outerShdw blurRad="38100" dist="19050" dir="2700000" algn="tl" rotWithShape="0">
                    <a:schemeClr val="dk1">
                      <a:alpha val="40000"/>
                    </a:schemeClr>
                  </a:outerShdw>
                </a:effectLst>
              </a:rPr>
              <a:t>17h-18h		Départ échelonné</a:t>
            </a:r>
          </a:p>
          <a:p>
            <a:r>
              <a:rPr lang="fr-FR" sz="1800" dirty="0" smtClean="0">
                <a:ln w="0"/>
                <a:solidFill>
                  <a:schemeClr val="tx1"/>
                </a:solidFill>
                <a:effectLst>
                  <a:outerShdw blurRad="38100" dist="19050" dir="2700000" algn="tl" rotWithShape="0">
                    <a:schemeClr val="dk1">
                      <a:alpha val="40000"/>
                    </a:schemeClr>
                  </a:outerShdw>
                </a:effectLst>
              </a:rPr>
              <a:t>18h-18h30	Post accueil</a:t>
            </a:r>
          </a:p>
          <a:p>
            <a:endParaRPr lang="fr-FR" b="1" dirty="0" smtClean="0">
              <a:ln/>
              <a:solidFill>
                <a:schemeClr val="accent3"/>
              </a:solidFill>
            </a:endParaRPr>
          </a:p>
        </p:txBody>
      </p:sp>
      <p:sp>
        <p:nvSpPr>
          <p:cNvPr id="4" name="Espace réservé du numéro de diapositive 3"/>
          <p:cNvSpPr>
            <a:spLocks noGrp="1"/>
          </p:cNvSpPr>
          <p:nvPr>
            <p:ph type="sldNum" sz="quarter" idx="12"/>
          </p:nvPr>
        </p:nvSpPr>
        <p:spPr/>
        <p:txBody>
          <a:bodyPr/>
          <a:lstStyle/>
          <a:p>
            <a:fld id="{4FAB73BC-B049-4115-A692-8D63A059BFB8}" type="slidenum">
              <a:rPr lang="en-US" smtClean="0"/>
              <a:t>10</a:t>
            </a:fld>
            <a:endParaRPr lang="en-US" dirty="0"/>
          </a:p>
        </p:txBody>
      </p:sp>
      <p:sp>
        <p:nvSpPr>
          <p:cNvPr id="5" name="ZoneTexte 4"/>
          <p:cNvSpPr txBox="1"/>
          <p:nvPr/>
        </p:nvSpPr>
        <p:spPr>
          <a:xfrm>
            <a:off x="841664" y="6078682"/>
            <a:ext cx="9788236" cy="338554"/>
          </a:xfrm>
          <a:prstGeom prst="rect">
            <a:avLst/>
          </a:prstGeom>
          <a:noFill/>
        </p:spPr>
        <p:txBody>
          <a:bodyPr wrap="square" rtlCol="0">
            <a:spAutoFit/>
          </a:bodyPr>
          <a:lstStyle/>
          <a:p>
            <a:pPr marL="274320" lvl="1" indent="0" algn="ctr">
              <a:buNone/>
            </a:pPr>
            <a:r>
              <a:rPr lang="fr-FR" sz="1600" b="1" dirty="0">
                <a:solidFill>
                  <a:schemeClr val="accent6"/>
                </a:solidFill>
              </a:rPr>
              <a:t>Bien sûr cette journée type peut être modulée suivant les besoins et les attentes des enfants et des jeunes</a:t>
            </a:r>
          </a:p>
        </p:txBody>
      </p:sp>
      <p:sp>
        <p:nvSpPr>
          <p:cNvPr id="6" name="Espace réservé du contenu 2"/>
          <p:cNvSpPr txBox="1">
            <a:spLocks/>
          </p:cNvSpPr>
          <p:nvPr/>
        </p:nvSpPr>
        <p:spPr>
          <a:xfrm>
            <a:off x="6608618" y="1693717"/>
            <a:ext cx="4427129" cy="4000501"/>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ormAutofit fontScale="85000" lnSpcReduction="10000"/>
            <a:scene3d>
              <a:camera prst="orthographicFront"/>
              <a:lightRig rig="harsh" dir="t"/>
            </a:scene3d>
            <a:sp3d extrusionH="57150" prstMaterial="matte">
              <a:bevelT w="63500" h="12700" prst="angle"/>
              <a:contourClr>
                <a:schemeClr val="bg1">
                  <a:lumMod val="65000"/>
                </a:schemeClr>
              </a:contourClr>
            </a:sp3d>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dk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dk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dk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9pPr>
          </a:lstStyle>
          <a:p>
            <a:pPr marL="45720" indent="0">
              <a:buFont typeface="Corbel" pitchFamily="34" charset="0"/>
              <a:buNone/>
            </a:pPr>
            <a:r>
              <a:rPr lang="fr-FR" sz="3800" b="1" dirty="0" smtClean="0">
                <a:ln/>
                <a:solidFill>
                  <a:schemeClr val="accent3"/>
                </a:solidFill>
              </a:rPr>
              <a:t>Les plus de 6 ans</a:t>
            </a:r>
          </a:p>
          <a:p>
            <a:r>
              <a:rPr lang="fr-FR" sz="1800" dirty="0" smtClean="0">
                <a:ln w="0"/>
                <a:solidFill>
                  <a:schemeClr val="tx1"/>
                </a:solidFill>
                <a:effectLst>
                  <a:outerShdw blurRad="38100" dist="19050" dir="2700000" algn="tl" rotWithShape="0">
                    <a:schemeClr val="dk1">
                      <a:alpha val="40000"/>
                    </a:schemeClr>
                  </a:outerShdw>
                </a:effectLst>
              </a:rPr>
              <a:t>7h30-8h		Pré accueil</a:t>
            </a:r>
          </a:p>
          <a:p>
            <a:r>
              <a:rPr lang="fr-FR" sz="1800" dirty="0" smtClean="0">
                <a:ln w="0"/>
                <a:solidFill>
                  <a:schemeClr val="tx1"/>
                </a:solidFill>
                <a:effectLst>
                  <a:outerShdw blurRad="38100" dist="19050" dir="2700000" algn="tl" rotWithShape="0">
                    <a:schemeClr val="dk1">
                      <a:alpha val="40000"/>
                    </a:schemeClr>
                  </a:outerShdw>
                </a:effectLst>
              </a:rPr>
              <a:t>8h-10h		Accueil échelonné</a:t>
            </a:r>
          </a:p>
          <a:p>
            <a:r>
              <a:rPr lang="fr-FR" sz="1800" dirty="0" smtClean="0">
                <a:ln w="0"/>
                <a:solidFill>
                  <a:schemeClr val="tx1"/>
                </a:solidFill>
                <a:effectLst>
                  <a:outerShdw blurRad="38100" dist="19050" dir="2700000" algn="tl" rotWithShape="0">
                    <a:schemeClr val="dk1">
                      <a:alpha val="40000"/>
                    </a:schemeClr>
                  </a:outerShdw>
                </a:effectLst>
              </a:rPr>
              <a:t>10h-12h		Temps activités </a:t>
            </a:r>
          </a:p>
          <a:p>
            <a:r>
              <a:rPr lang="fr-FR" sz="1800" dirty="0" smtClean="0">
                <a:ln w="0"/>
                <a:solidFill>
                  <a:schemeClr val="tx1"/>
                </a:solidFill>
                <a:effectLst>
                  <a:outerShdw blurRad="38100" dist="19050" dir="2700000" algn="tl" rotWithShape="0">
                    <a:schemeClr val="dk1">
                      <a:alpha val="40000"/>
                    </a:schemeClr>
                  </a:outerShdw>
                </a:effectLst>
              </a:rPr>
              <a:t>12h-13h30	Repas</a:t>
            </a:r>
          </a:p>
          <a:p>
            <a:r>
              <a:rPr lang="fr-FR" sz="1800" dirty="0" smtClean="0">
                <a:ln w="0"/>
                <a:solidFill>
                  <a:schemeClr val="tx1"/>
                </a:solidFill>
                <a:effectLst>
                  <a:outerShdw blurRad="38100" dist="19050" dir="2700000" algn="tl" rotWithShape="0">
                    <a:schemeClr val="dk1">
                      <a:alpha val="40000"/>
                    </a:schemeClr>
                  </a:outerShdw>
                </a:effectLst>
              </a:rPr>
              <a:t>13h30-14h	Temps calme puis temps libre </a:t>
            </a:r>
          </a:p>
          <a:p>
            <a:r>
              <a:rPr lang="fr-FR" sz="1800" dirty="0" smtClean="0">
                <a:ln w="0"/>
                <a:solidFill>
                  <a:schemeClr val="tx1"/>
                </a:solidFill>
                <a:effectLst>
                  <a:outerShdw blurRad="38100" dist="19050" dir="2700000" algn="tl" rotWithShape="0">
                    <a:schemeClr val="dk1">
                      <a:alpha val="40000"/>
                    </a:schemeClr>
                  </a:outerShdw>
                </a:effectLst>
              </a:rPr>
              <a:t>14h-16h30	Temps </a:t>
            </a:r>
            <a:r>
              <a:rPr lang="fr-FR" sz="1800" smtClean="0">
                <a:ln w="0"/>
                <a:solidFill>
                  <a:schemeClr val="tx1"/>
                </a:solidFill>
                <a:effectLst>
                  <a:outerShdw blurRad="38100" dist="19050" dir="2700000" algn="tl" rotWithShape="0">
                    <a:schemeClr val="dk1">
                      <a:alpha val="40000"/>
                    </a:schemeClr>
                  </a:outerShdw>
                </a:effectLst>
              </a:rPr>
              <a:t>activités </a:t>
            </a:r>
            <a:endParaRPr lang="fr-FR" sz="1800" dirty="0" smtClean="0">
              <a:ln w="0"/>
              <a:solidFill>
                <a:schemeClr val="tx1"/>
              </a:solidFill>
              <a:effectLst>
                <a:outerShdw blurRad="38100" dist="19050" dir="2700000" algn="tl" rotWithShape="0">
                  <a:schemeClr val="dk1">
                    <a:alpha val="40000"/>
                  </a:schemeClr>
                </a:outerShdw>
              </a:effectLst>
            </a:endParaRPr>
          </a:p>
          <a:p>
            <a:r>
              <a:rPr lang="fr-FR" sz="1800" dirty="0" smtClean="0">
                <a:ln w="0"/>
                <a:solidFill>
                  <a:schemeClr val="tx1"/>
                </a:solidFill>
                <a:effectLst>
                  <a:outerShdw blurRad="38100" dist="19050" dir="2700000" algn="tl" rotWithShape="0">
                    <a:schemeClr val="dk1">
                      <a:alpha val="40000"/>
                    </a:schemeClr>
                  </a:outerShdw>
                </a:effectLst>
              </a:rPr>
              <a:t>16h30		Goûter</a:t>
            </a:r>
          </a:p>
          <a:p>
            <a:r>
              <a:rPr lang="fr-FR" sz="1800" dirty="0" smtClean="0">
                <a:ln w="0"/>
                <a:solidFill>
                  <a:schemeClr val="tx1"/>
                </a:solidFill>
                <a:effectLst>
                  <a:outerShdw blurRad="38100" dist="19050" dir="2700000" algn="tl" rotWithShape="0">
                    <a:schemeClr val="dk1">
                      <a:alpha val="40000"/>
                    </a:schemeClr>
                  </a:outerShdw>
                </a:effectLst>
              </a:rPr>
              <a:t>17h-18h		Départ échelonné</a:t>
            </a:r>
          </a:p>
          <a:p>
            <a:r>
              <a:rPr lang="fr-FR" sz="1800" dirty="0" smtClean="0">
                <a:ln w="0"/>
                <a:solidFill>
                  <a:schemeClr val="tx1"/>
                </a:solidFill>
                <a:effectLst>
                  <a:outerShdw blurRad="38100" dist="19050" dir="2700000" algn="tl" rotWithShape="0">
                    <a:schemeClr val="dk1">
                      <a:alpha val="40000"/>
                    </a:schemeClr>
                  </a:outerShdw>
                </a:effectLst>
              </a:rPr>
              <a:t>18h-18h30	Post accueil</a:t>
            </a:r>
          </a:p>
          <a:p>
            <a:endParaRPr lang="fr-FR" b="1" dirty="0" smtClean="0">
              <a:ln/>
              <a:solidFill>
                <a:schemeClr val="accent3"/>
              </a:solidFill>
            </a:endParaRPr>
          </a:p>
        </p:txBody>
      </p:sp>
    </p:spTree>
    <p:extLst>
      <p:ext uri="{BB962C8B-B14F-4D97-AF65-F5344CB8AC3E}">
        <p14:creationId xmlns:p14="http://schemas.microsoft.com/office/powerpoint/2010/main" val="2458317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09980" y="-597371"/>
            <a:ext cx="9966960" cy="2926080"/>
          </a:xfrm>
        </p:spPr>
        <p:txBody>
          <a:bodyPr/>
          <a:lstStyle/>
          <a:p>
            <a:r>
              <a:rPr lang="fr-FR" dirty="0" smtClean="0"/>
              <a:t>Les objectifs pédagogiques</a:t>
            </a:r>
            <a:endParaRPr lang="fr-FR" dirty="0"/>
          </a:p>
        </p:txBody>
      </p:sp>
      <p:sp>
        <p:nvSpPr>
          <p:cNvPr id="3" name="Sous-titre 2"/>
          <p:cNvSpPr>
            <a:spLocks noGrp="1"/>
          </p:cNvSpPr>
          <p:nvPr>
            <p:ph type="subTitle" idx="1"/>
          </p:nvPr>
        </p:nvSpPr>
        <p:spPr>
          <a:xfrm>
            <a:off x="1574448" y="2328709"/>
            <a:ext cx="8767860" cy="1388165"/>
          </a:xfrm>
        </p:spPr>
        <p:txBody>
          <a:bodyPr/>
          <a:lstStyle/>
          <a:p>
            <a:r>
              <a:rPr lang="fr-FR" b="1" dirty="0" smtClean="0">
                <a:solidFill>
                  <a:schemeClr val="accent6">
                    <a:lumMod val="50000"/>
                  </a:schemeClr>
                </a:solidFill>
              </a:rPr>
              <a:t>Les objectifs pédagogiques ont été définis par l’équipe pédagogique (animateurs, directrice adjointe et directrice) sur les différents temps d’une journée à l’ALSH.</a:t>
            </a:r>
            <a:endParaRPr lang="fr-FR" b="1" dirty="0">
              <a:solidFill>
                <a:schemeClr val="accent6">
                  <a:lumMod val="50000"/>
                </a:schemeClr>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3072" y="4240636"/>
            <a:ext cx="2905530" cy="2200582"/>
          </a:xfrm>
          <a:prstGeom prst="rect">
            <a:avLst/>
          </a:prstGeom>
        </p:spPr>
      </p:pic>
      <p:sp>
        <p:nvSpPr>
          <p:cNvPr id="5" name="Espace réservé du numéro de diapositive 4"/>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3978975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1873795475"/>
              </p:ext>
            </p:extLst>
          </p:nvPr>
        </p:nvGraphicFramePr>
        <p:xfrm>
          <a:off x="356839" y="312232"/>
          <a:ext cx="11942957" cy="6356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Espace réservé du numéro de diapositive 1"/>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24323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8764" y="654627"/>
            <a:ext cx="11191009" cy="5663046"/>
          </a:xfrm>
        </p:spPr>
        <p:txBody>
          <a:bodyPr>
            <a:normAutofit/>
          </a:bodyPr>
          <a:lstStyle/>
          <a:p>
            <a:pPr marL="45720" indent="0" algn="just">
              <a:buNone/>
            </a:pPr>
            <a:r>
              <a:rPr lang="fr-FR" sz="2800" dirty="0" smtClean="0"/>
              <a:t>Notre mission, notre but principal est de permettre aux enfants et aux jeunes de prendre du plaisir en fréquentant l’ALSH. Le centre est donc tout d’abord </a:t>
            </a:r>
            <a:r>
              <a:rPr lang="fr-FR" sz="2800" b="1" dirty="0" smtClean="0">
                <a:effectLst>
                  <a:outerShdw blurRad="38100" dist="38100" dir="2700000" algn="tl">
                    <a:srgbClr val="000000">
                      <a:alpha val="43137"/>
                    </a:srgbClr>
                  </a:outerShdw>
                </a:effectLst>
              </a:rPr>
              <a:t>un espace</a:t>
            </a:r>
            <a:r>
              <a:rPr lang="fr-FR" sz="2800" dirty="0" smtClean="0"/>
              <a:t> </a:t>
            </a:r>
            <a:r>
              <a:rPr lang="fr-FR" sz="2800" b="1" dirty="0" smtClean="0">
                <a:effectLst>
                  <a:outerShdw blurRad="38100" dist="38100" dir="2700000" algn="tl">
                    <a:srgbClr val="000000">
                      <a:alpha val="43137"/>
                    </a:srgbClr>
                  </a:outerShdw>
                </a:effectLst>
              </a:rPr>
              <a:t>ludique</a:t>
            </a:r>
            <a:r>
              <a:rPr lang="fr-FR" sz="2800" dirty="0" smtClean="0"/>
              <a:t>, permettant de passer de bons moments entre copains.</a:t>
            </a:r>
          </a:p>
          <a:p>
            <a:pPr marL="45720" indent="0" algn="just">
              <a:buNone/>
            </a:pPr>
            <a:r>
              <a:rPr lang="fr-FR" sz="2800" dirty="0" smtClean="0"/>
              <a:t>L’ALSH est aussi </a:t>
            </a:r>
            <a:r>
              <a:rPr lang="fr-FR" sz="2800" b="1" dirty="0" smtClean="0">
                <a:effectLst>
                  <a:outerShdw blurRad="38100" dist="38100" dir="2700000" algn="tl">
                    <a:srgbClr val="000000">
                      <a:alpha val="43137"/>
                    </a:srgbClr>
                  </a:outerShdw>
                </a:effectLst>
              </a:rPr>
              <a:t>un espace de détente</a:t>
            </a:r>
            <a:r>
              <a:rPr lang="fr-FR" sz="2800" dirty="0" smtClean="0"/>
              <a:t>, ou nous tenons à  respecter le rythme de chacun selon son âge et assurer la sécurité physique et affective.</a:t>
            </a:r>
          </a:p>
          <a:p>
            <a:pPr marL="45720" indent="0" algn="just">
              <a:buNone/>
            </a:pPr>
            <a:r>
              <a:rPr lang="fr-FR" sz="2800" dirty="0" smtClean="0"/>
              <a:t>L’ALSH est aussi </a:t>
            </a:r>
            <a:r>
              <a:rPr lang="fr-FR" sz="2800" b="1" dirty="0" smtClean="0">
                <a:effectLst>
                  <a:outerShdw blurRad="38100" dist="38100" dir="2700000" algn="tl">
                    <a:srgbClr val="000000">
                      <a:alpha val="43137"/>
                    </a:srgbClr>
                  </a:outerShdw>
                </a:effectLst>
              </a:rPr>
              <a:t>un espace d’apprentissage du  vivre ensemble </a:t>
            </a:r>
            <a:r>
              <a:rPr lang="fr-FR" sz="2800" dirty="0" smtClean="0"/>
              <a:t>afin de permettre à tous les enfants et jeunes de grandir, d’évoluer dans de bonnes conditions. De ce fait, le vivre ensemble c’est aussi porter une attention particulière à l’individu à part entière qui grandit avec les autres</a:t>
            </a:r>
            <a:r>
              <a:rPr lang="fr-FR" sz="2800" smtClean="0"/>
              <a:t>. </a:t>
            </a:r>
          </a:p>
          <a:p>
            <a:pPr marL="45720" indent="0" algn="just">
              <a:buNone/>
            </a:pPr>
            <a:r>
              <a:rPr lang="fr-FR" sz="2800" smtClean="0"/>
              <a:t>Ce </a:t>
            </a:r>
            <a:r>
              <a:rPr lang="fr-FR" sz="2800" dirty="0" smtClean="0"/>
              <a:t>n’est qu’a cette condition, pendant son séjour, qu’il pourra prendre du plaisir dans ce qu’il entreprend et s’ouvrir aux personnes qui l’entourent.</a:t>
            </a:r>
            <a:endParaRPr lang="fr-FR" sz="2800" dirty="0"/>
          </a:p>
        </p:txBody>
      </p:sp>
      <p:sp>
        <p:nvSpPr>
          <p:cNvPr id="2" name="Espace réservé du numéro de diapositive 1"/>
          <p:cNvSpPr>
            <a:spLocks noGrp="1"/>
          </p:cNvSpPr>
          <p:nvPr>
            <p:ph type="sldNum" sz="quarter" idx="12"/>
          </p:nvPr>
        </p:nvSpPr>
        <p:spPr/>
        <p:txBody>
          <a:bodyPr/>
          <a:lstStyle/>
          <a:p>
            <a:fld id="{4FAB73BC-B049-4115-A692-8D63A059BFB8}" type="slidenum">
              <a:rPr lang="en-US" smtClean="0"/>
              <a:t>13</a:t>
            </a:fld>
            <a:endParaRPr lang="en-US" dirty="0"/>
          </a:p>
        </p:txBody>
      </p:sp>
    </p:spTree>
    <p:extLst>
      <p:ext uri="{BB962C8B-B14F-4D97-AF65-F5344CB8AC3E}">
        <p14:creationId xmlns:p14="http://schemas.microsoft.com/office/powerpoint/2010/main" val="1969330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3423776717"/>
              </p:ext>
            </p:extLst>
          </p:nvPr>
        </p:nvGraphicFramePr>
        <p:xfrm>
          <a:off x="477978" y="348805"/>
          <a:ext cx="11191009" cy="6176686"/>
        </p:xfrm>
        <a:graphic>
          <a:graphicData uri="http://schemas.openxmlformats.org/drawingml/2006/table">
            <a:tbl>
              <a:tblPr firstRow="1" bandRow="1">
                <a:tableStyleId>{BDBED569-4797-4DF1-A0F4-6AAB3CD982D8}</a:tableStyleId>
              </a:tblPr>
              <a:tblGrid>
                <a:gridCol w="5486805"/>
                <a:gridCol w="5704204"/>
              </a:tblGrid>
              <a:tr h="286619">
                <a:tc>
                  <a:txBody>
                    <a:bodyPr/>
                    <a:lstStyle/>
                    <a:p>
                      <a:r>
                        <a:rPr lang="fr-FR" sz="1200" dirty="0" smtClean="0"/>
                        <a:t>OBJECTIFS PEDAGOGIQUES</a:t>
                      </a:r>
                      <a:endParaRPr lang="fr-FR" sz="1200" dirty="0"/>
                    </a:p>
                  </a:txBody>
                  <a:tcPr/>
                </a:tc>
                <a:tc>
                  <a:txBody>
                    <a:bodyPr/>
                    <a:lstStyle/>
                    <a:p>
                      <a:r>
                        <a:rPr lang="fr-FR" sz="1200" dirty="0" smtClean="0"/>
                        <a:t>ACTIONS ET MOYENS MIS EN PLACE</a:t>
                      </a:r>
                      <a:endParaRPr lang="fr-FR" sz="1200" dirty="0"/>
                    </a:p>
                  </a:txBody>
                  <a:tcPr/>
                </a:tc>
              </a:tr>
              <a:tr h="2245186">
                <a:tc>
                  <a:txBody>
                    <a:bodyPr/>
                    <a:lstStyle/>
                    <a:p>
                      <a:pPr algn="just"/>
                      <a:r>
                        <a:rPr lang="fr-FR" sz="1800" b="1" dirty="0" smtClean="0">
                          <a:solidFill>
                            <a:schemeClr val="accent6">
                              <a:lumMod val="50000"/>
                            </a:schemeClr>
                          </a:solidFill>
                        </a:rPr>
                        <a:t>Permettre à chaque enfant et parent de disposer d’un accueil</a:t>
                      </a:r>
                      <a:r>
                        <a:rPr lang="fr-FR" sz="1800" b="1" baseline="0" dirty="0" smtClean="0">
                          <a:solidFill>
                            <a:schemeClr val="accent6">
                              <a:lumMod val="50000"/>
                            </a:schemeClr>
                          </a:solidFill>
                        </a:rPr>
                        <a:t> personnalisé afin qu’il trouve sa place le plus rapidement possible. Rassurer par la communication, les échanges: instaurer un climat de confiance et accompagner la séparation</a:t>
                      </a:r>
                    </a:p>
                    <a:p>
                      <a:pPr algn="just"/>
                      <a:endParaRPr lang="fr-FR" sz="1800" b="1" baseline="0" dirty="0" smtClean="0">
                        <a:solidFill>
                          <a:schemeClr val="accent6">
                            <a:lumMod val="50000"/>
                          </a:schemeClr>
                        </a:solidFill>
                      </a:endParaRPr>
                    </a:p>
                  </a:txBody>
                  <a:tcPr/>
                </a:tc>
                <a:tc>
                  <a:txBody>
                    <a:bodyPr/>
                    <a:lstStyle/>
                    <a:p>
                      <a:pPr marL="0" indent="0" algn="just">
                        <a:lnSpc>
                          <a:spcPct val="100000"/>
                        </a:lnSpc>
                        <a:spcAft>
                          <a:spcPts val="600"/>
                        </a:spcAft>
                        <a:buFontTx/>
                        <a:buNone/>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*Bien définir le rôle de chaque animateur sur les temps d’accueil: se rendre disponible, à l’écoute et répondre aux différentes questions si besoin.</a:t>
                      </a:r>
                    </a:p>
                    <a:p>
                      <a:pPr marL="0" indent="0" algn="just">
                        <a:lnSpc>
                          <a:spcPct val="100000"/>
                        </a:lnSpc>
                        <a:spcAft>
                          <a:spcPts val="600"/>
                        </a:spcAft>
                        <a:buFontTx/>
                        <a:buNone/>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*Utiliser</a:t>
                      </a:r>
                      <a:r>
                        <a:rPr lang="fr-FR" sz="1200" baseline="0" dirty="0" smtClean="0">
                          <a:solidFill>
                            <a:schemeClr val="tx1"/>
                          </a:solidFill>
                          <a:effectLst/>
                          <a:latin typeface="+mj-lt"/>
                          <a:ea typeface="MS Mincho" panose="02020609040205080304" pitchFamily="49" charset="-128"/>
                          <a:cs typeface="Times New Roman" panose="02020603050405020304" pitchFamily="18" charset="0"/>
                        </a:rPr>
                        <a:t> le cahier de liaison parents/animateurs</a:t>
                      </a:r>
                    </a:p>
                    <a:p>
                      <a:pPr marL="0" indent="0" algn="just">
                        <a:lnSpc>
                          <a:spcPct val="100000"/>
                        </a:lnSpc>
                        <a:spcAft>
                          <a:spcPts val="600"/>
                        </a:spcAft>
                        <a:buFontTx/>
                        <a:buNone/>
                        <a:tabLst>
                          <a:tab pos="523875" algn="dec"/>
                        </a:tabLst>
                      </a:pPr>
                      <a:r>
                        <a:rPr lang="fr-FR" sz="1200" baseline="0" dirty="0" smtClean="0">
                          <a:solidFill>
                            <a:schemeClr val="tx1"/>
                          </a:solidFill>
                          <a:effectLst/>
                          <a:latin typeface="+mj-lt"/>
                          <a:ea typeface="MS Mincho" panose="02020609040205080304" pitchFamily="49" charset="-128"/>
                          <a:cs typeface="Times New Roman" panose="02020603050405020304" pitchFamily="18" charset="0"/>
                        </a:rPr>
                        <a:t>*Se présenter et faire visiter le centre pour les nouveaux</a:t>
                      </a:r>
                    </a:p>
                    <a:p>
                      <a:pPr marL="0" indent="0" algn="just">
                        <a:lnSpc>
                          <a:spcPct val="100000"/>
                        </a:lnSpc>
                        <a:spcAft>
                          <a:spcPts val="600"/>
                        </a:spcAft>
                        <a:buFontTx/>
                        <a:buNone/>
                        <a:tabLst>
                          <a:tab pos="523875" algn="dec"/>
                        </a:tabLst>
                      </a:pPr>
                      <a:r>
                        <a:rPr lang="fr-FR" sz="1200" baseline="0" dirty="0" smtClean="0">
                          <a:solidFill>
                            <a:schemeClr val="tx1"/>
                          </a:solidFill>
                          <a:effectLst/>
                          <a:latin typeface="+mj-lt"/>
                          <a:ea typeface="MS Mincho" panose="02020609040205080304" pitchFamily="49" charset="-128"/>
                          <a:cs typeface="Times New Roman" panose="02020603050405020304" pitchFamily="18" charset="0"/>
                        </a:rPr>
                        <a:t>*Bien observer le comportement des enfants afin de savoir si la présence de l’animateur est pertinente ou pas sur les temps d’accueil</a:t>
                      </a:r>
                    </a:p>
                    <a:p>
                      <a:pPr marL="0" indent="0" algn="just">
                        <a:lnSpc>
                          <a:spcPct val="100000"/>
                        </a:lnSpc>
                        <a:spcAft>
                          <a:spcPts val="600"/>
                        </a:spcAft>
                        <a:buFontTx/>
                        <a:buNone/>
                        <a:tabLst>
                          <a:tab pos="523875" algn="dec"/>
                        </a:tabLst>
                      </a:pPr>
                      <a:r>
                        <a:rPr lang="fr-FR" sz="1200" baseline="0" dirty="0" smtClean="0">
                          <a:solidFill>
                            <a:schemeClr val="tx1"/>
                          </a:solidFill>
                          <a:effectLst/>
                          <a:latin typeface="+mj-lt"/>
                          <a:ea typeface="MS Mincho" panose="02020609040205080304" pitchFamily="49" charset="-128"/>
                          <a:cs typeface="Times New Roman" panose="02020603050405020304" pitchFamily="18" charset="0"/>
                        </a:rPr>
                        <a:t>*Observer le comportement de ses collègues et venir en soutien si nécessaire</a:t>
                      </a:r>
                    </a:p>
                    <a:p>
                      <a:pPr marL="0" indent="0" algn="just">
                        <a:lnSpc>
                          <a:spcPct val="100000"/>
                        </a:lnSpc>
                        <a:spcAft>
                          <a:spcPts val="600"/>
                        </a:spcAft>
                        <a:buFontTx/>
                        <a:buNone/>
                        <a:tabLst>
                          <a:tab pos="523875" algn="dec"/>
                        </a:tabLst>
                      </a:pPr>
                      <a:endParaRPr lang="fr-FR" sz="1200" dirty="0" smtClean="0">
                        <a:solidFill>
                          <a:schemeClr val="tx1"/>
                        </a:solidFill>
                        <a:effectLst/>
                        <a:latin typeface="+mj-lt"/>
                        <a:ea typeface="MS Mincho" panose="02020609040205080304" pitchFamily="49" charset="-128"/>
                        <a:cs typeface="Times New Roman" panose="02020603050405020304" pitchFamily="18" charset="0"/>
                      </a:endParaRPr>
                    </a:p>
                    <a:p>
                      <a:pPr marL="171450" indent="-171450" algn="just">
                        <a:lnSpc>
                          <a:spcPct val="125000"/>
                        </a:lnSpc>
                        <a:spcAft>
                          <a:spcPts val="1600"/>
                        </a:spcAft>
                        <a:buFontTx/>
                        <a:buChar char="-"/>
                        <a:tabLst>
                          <a:tab pos="523875" algn="dec"/>
                        </a:tabLst>
                      </a:pPr>
                      <a:endParaRPr lang="fr-FR" sz="1200" dirty="0">
                        <a:solidFill>
                          <a:schemeClr val="tx1"/>
                        </a:solidFill>
                        <a:effectLst/>
                        <a:latin typeface="+mj-lt"/>
                        <a:ea typeface="MS Mincho" panose="02020609040205080304" pitchFamily="49" charset="-128"/>
                        <a:cs typeface="Times New Roman" panose="02020603050405020304" pitchFamily="18" charset="0"/>
                      </a:endParaRPr>
                    </a:p>
                  </a:txBody>
                  <a:tcPr marL="89535" marR="89535" marT="0" marB="0"/>
                </a:tc>
              </a:tr>
              <a:tr h="1718161">
                <a:tc>
                  <a:txBody>
                    <a:bodyPr/>
                    <a:lstStyle/>
                    <a:p>
                      <a:pPr algn="just">
                        <a:lnSpc>
                          <a:spcPct val="125000"/>
                        </a:lnSpc>
                        <a:spcBef>
                          <a:spcPts val="300"/>
                        </a:spcBef>
                        <a:spcAft>
                          <a:spcPts val="300"/>
                        </a:spcAft>
                      </a:pPr>
                      <a:r>
                        <a:rPr lang="fr-FR" sz="1800" b="1" dirty="0">
                          <a:solidFill>
                            <a:schemeClr val="accent6">
                              <a:lumMod val="50000"/>
                            </a:schemeClr>
                          </a:solidFill>
                          <a:effectLst/>
                          <a:latin typeface="+mn-lt"/>
                          <a:ea typeface="MS Mincho" panose="02020609040205080304" pitchFamily="49" charset="-128"/>
                          <a:cs typeface="Times New Roman" panose="02020603050405020304" pitchFamily="18" charset="0"/>
                        </a:rPr>
                        <a:t>Aménager les espaces « accueil » afin que chaque enfant puisse avoir des repères et créer des liens.</a:t>
                      </a:r>
                    </a:p>
                  </a:txBody>
                  <a:tcPr marL="68580" marR="68580" marT="0" marB="0"/>
                </a:tc>
                <a:tc>
                  <a:txBody>
                    <a:bodyPr/>
                    <a:lstStyle/>
                    <a:p>
                      <a:pPr algn="just">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*Mettre </a:t>
                      </a:r>
                      <a:r>
                        <a:rPr lang="fr-FR" sz="1200" dirty="0">
                          <a:solidFill>
                            <a:schemeClr val="tx1"/>
                          </a:solidFill>
                          <a:effectLst/>
                          <a:latin typeface="+mj-lt"/>
                          <a:ea typeface="MS Mincho" panose="02020609040205080304" pitchFamily="49" charset="-128"/>
                          <a:cs typeface="Times New Roman" panose="02020603050405020304" pitchFamily="18" charset="0"/>
                        </a:rPr>
                        <a:t>en place des « coins permanents » (jeux de société, jeux d’imitation, dessin, lecture) en libre accès</a:t>
                      </a:r>
                    </a:p>
                    <a:p>
                      <a:pPr algn="just">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*Mettre </a:t>
                      </a:r>
                      <a:r>
                        <a:rPr lang="fr-FR" sz="1200" dirty="0">
                          <a:solidFill>
                            <a:schemeClr val="tx1"/>
                          </a:solidFill>
                          <a:effectLst/>
                          <a:latin typeface="+mj-lt"/>
                          <a:ea typeface="MS Mincho" panose="02020609040205080304" pitchFamily="49" charset="-128"/>
                          <a:cs typeface="Times New Roman" panose="02020603050405020304" pitchFamily="18" charset="0"/>
                        </a:rPr>
                        <a:t>du matériel à disposition</a:t>
                      </a:r>
                    </a:p>
                    <a:p>
                      <a:pPr algn="just">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*Répartition </a:t>
                      </a:r>
                      <a:r>
                        <a:rPr lang="fr-FR" sz="1200" dirty="0">
                          <a:solidFill>
                            <a:schemeClr val="tx1"/>
                          </a:solidFill>
                          <a:effectLst/>
                          <a:latin typeface="+mj-lt"/>
                          <a:ea typeface="MS Mincho" panose="02020609040205080304" pitchFamily="49" charset="-128"/>
                          <a:cs typeface="Times New Roman" panose="02020603050405020304" pitchFamily="18" charset="0"/>
                        </a:rPr>
                        <a:t>des animateurs sur les différents « coins permanents », échanger avec les enfants, répertorier leurs besoins et envies</a:t>
                      </a:r>
                      <a:r>
                        <a:rPr lang="fr-FR" sz="1200" dirty="0" smtClean="0">
                          <a:solidFill>
                            <a:schemeClr val="tx1"/>
                          </a:solidFill>
                          <a:effectLst/>
                          <a:latin typeface="+mj-lt"/>
                          <a:ea typeface="MS Mincho" panose="02020609040205080304" pitchFamily="49" charset="-128"/>
                          <a:cs typeface="Times New Roman" panose="02020603050405020304" pitchFamily="18" charset="0"/>
                        </a:rPr>
                        <a:t>.</a:t>
                      </a:r>
                    </a:p>
                    <a:p>
                      <a:pPr algn="just">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*Donner à jouer, faire jouer et jouer avec les enfants s’ils le demandent</a:t>
                      </a:r>
                      <a:endParaRPr lang="fr-FR" sz="1200" dirty="0">
                        <a:solidFill>
                          <a:schemeClr val="tx1"/>
                        </a:solidFill>
                        <a:effectLst/>
                        <a:latin typeface="+mj-lt"/>
                        <a:ea typeface="MS Mincho" panose="02020609040205080304" pitchFamily="49" charset="-128"/>
                        <a:cs typeface="Times New Roman" panose="02020603050405020304" pitchFamily="18" charset="0"/>
                      </a:endParaRPr>
                    </a:p>
                  </a:txBody>
                  <a:tcPr marL="89535" marR="89535" marT="0" marB="0"/>
                </a:tc>
              </a:tr>
              <a:tr h="1926720">
                <a:tc>
                  <a:txBody>
                    <a:bodyPr/>
                    <a:lstStyle/>
                    <a:p>
                      <a:pPr algn="just">
                        <a:lnSpc>
                          <a:spcPct val="125000"/>
                        </a:lnSpc>
                        <a:spcBef>
                          <a:spcPts val="300"/>
                        </a:spcBef>
                        <a:spcAft>
                          <a:spcPts val="300"/>
                        </a:spcAft>
                      </a:pPr>
                      <a:r>
                        <a:rPr lang="fr-FR" sz="1800" b="1" dirty="0" smtClean="0">
                          <a:solidFill>
                            <a:schemeClr val="accent6">
                              <a:lumMod val="50000"/>
                            </a:schemeClr>
                          </a:solidFill>
                          <a:effectLst/>
                          <a:latin typeface="+mn-lt"/>
                          <a:ea typeface="MS Mincho" panose="02020609040205080304" pitchFamily="49" charset="-128"/>
                          <a:cs typeface="Times New Roman" panose="02020603050405020304" pitchFamily="18" charset="0"/>
                        </a:rPr>
                        <a:t>Apprendre aux enfants à vivre</a:t>
                      </a:r>
                      <a:r>
                        <a:rPr lang="fr-FR" sz="1800" b="1" baseline="0" dirty="0" smtClean="0">
                          <a:solidFill>
                            <a:schemeClr val="accent6">
                              <a:lumMod val="50000"/>
                            </a:schemeClr>
                          </a:solidFill>
                          <a:effectLst/>
                          <a:latin typeface="+mn-lt"/>
                          <a:ea typeface="MS Mincho" panose="02020609040205080304" pitchFamily="49" charset="-128"/>
                          <a:cs typeface="Times New Roman" panose="02020603050405020304" pitchFamily="18" charset="0"/>
                        </a:rPr>
                        <a:t> ensemble par la prise en compte des besoins de chacun tout au long du séjour des enfants</a:t>
                      </a:r>
                      <a:endParaRPr lang="fr-FR" sz="1800" b="1" dirty="0">
                        <a:solidFill>
                          <a:schemeClr val="accent6">
                            <a:lumMod val="50000"/>
                          </a:schemeClr>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0000"/>
                        </a:lnSpc>
                        <a:spcAft>
                          <a:spcPts val="600"/>
                        </a:spcAft>
                        <a:tabLst>
                          <a:tab pos="523875" algn="dec"/>
                        </a:tabLst>
                      </a:pPr>
                      <a:r>
                        <a:rPr lang="fr-FR" sz="1200" dirty="0" smtClean="0">
                          <a:solidFill>
                            <a:schemeClr val="tx1"/>
                          </a:solidFill>
                          <a:effectLst/>
                          <a:latin typeface="+mn-lt"/>
                          <a:ea typeface="MS Mincho" panose="02020609040205080304" pitchFamily="49" charset="-128"/>
                          <a:cs typeface="Times New Roman" panose="02020603050405020304" pitchFamily="18" charset="0"/>
                        </a:rPr>
                        <a:t>*Mettre </a:t>
                      </a:r>
                      <a:r>
                        <a:rPr lang="fr-FR" sz="1200" dirty="0">
                          <a:solidFill>
                            <a:schemeClr val="tx1"/>
                          </a:solidFill>
                          <a:effectLst/>
                          <a:latin typeface="+mn-lt"/>
                          <a:ea typeface="MS Mincho" panose="02020609040205080304" pitchFamily="49" charset="-128"/>
                          <a:cs typeface="Times New Roman" panose="02020603050405020304" pitchFamily="18" charset="0"/>
                        </a:rPr>
                        <a:t>en place des règles de vie avec les enfants</a:t>
                      </a:r>
                    </a:p>
                    <a:p>
                      <a:pPr algn="just">
                        <a:lnSpc>
                          <a:spcPct val="100000"/>
                        </a:lnSpc>
                        <a:spcAft>
                          <a:spcPts val="600"/>
                        </a:spcAft>
                        <a:tabLst>
                          <a:tab pos="523875" algn="dec"/>
                        </a:tabLst>
                      </a:pPr>
                      <a:r>
                        <a:rPr lang="fr-FR" sz="1200" dirty="0" smtClean="0">
                          <a:solidFill>
                            <a:schemeClr val="tx1"/>
                          </a:solidFill>
                          <a:effectLst/>
                          <a:latin typeface="+mn-lt"/>
                          <a:ea typeface="MS Mincho" panose="02020609040205080304" pitchFamily="49" charset="-128"/>
                          <a:cs typeface="Times New Roman" panose="02020603050405020304" pitchFamily="18" charset="0"/>
                        </a:rPr>
                        <a:t>*Mettre </a:t>
                      </a:r>
                      <a:r>
                        <a:rPr lang="fr-FR" sz="1200" dirty="0">
                          <a:solidFill>
                            <a:schemeClr val="tx1"/>
                          </a:solidFill>
                          <a:effectLst/>
                          <a:latin typeface="+mn-lt"/>
                          <a:ea typeface="MS Mincho" panose="02020609040205080304" pitchFamily="49" charset="-128"/>
                          <a:cs typeface="Times New Roman" panose="02020603050405020304" pitchFamily="18" charset="0"/>
                        </a:rPr>
                        <a:t>en place des projets d’animation pertinents qui donneront envie aux enfants, les modifier, </a:t>
                      </a:r>
                      <a:r>
                        <a:rPr lang="fr-FR" sz="1200" dirty="0" smtClean="0">
                          <a:solidFill>
                            <a:schemeClr val="tx1"/>
                          </a:solidFill>
                          <a:effectLst/>
                          <a:latin typeface="+mn-lt"/>
                          <a:ea typeface="MS Mincho" panose="02020609040205080304" pitchFamily="49" charset="-128"/>
                          <a:cs typeface="Times New Roman" panose="02020603050405020304" pitchFamily="18" charset="0"/>
                        </a:rPr>
                        <a:t>les adapter </a:t>
                      </a:r>
                      <a:r>
                        <a:rPr lang="fr-FR" sz="1200" dirty="0">
                          <a:solidFill>
                            <a:schemeClr val="tx1"/>
                          </a:solidFill>
                          <a:effectLst/>
                          <a:latin typeface="+mn-lt"/>
                          <a:ea typeface="MS Mincho" panose="02020609040205080304" pitchFamily="49" charset="-128"/>
                          <a:cs typeface="Times New Roman" panose="02020603050405020304" pitchFamily="18" charset="0"/>
                        </a:rPr>
                        <a:t>si nécessaire. Donner du sens aux activités</a:t>
                      </a:r>
                    </a:p>
                    <a:p>
                      <a:pPr algn="just">
                        <a:lnSpc>
                          <a:spcPct val="100000"/>
                        </a:lnSpc>
                        <a:spcAft>
                          <a:spcPts val="600"/>
                        </a:spcAft>
                        <a:tabLst>
                          <a:tab pos="523875" algn="dec"/>
                        </a:tabLst>
                      </a:pPr>
                      <a:r>
                        <a:rPr lang="fr-FR" sz="1200" dirty="0" smtClean="0">
                          <a:solidFill>
                            <a:schemeClr val="tx1"/>
                          </a:solidFill>
                          <a:effectLst/>
                          <a:latin typeface="+mn-lt"/>
                          <a:ea typeface="MS Mincho" panose="02020609040205080304" pitchFamily="49" charset="-128"/>
                          <a:cs typeface="Times New Roman" panose="02020603050405020304" pitchFamily="18" charset="0"/>
                        </a:rPr>
                        <a:t>*Proposer </a:t>
                      </a:r>
                      <a:r>
                        <a:rPr lang="fr-FR" sz="1200" dirty="0">
                          <a:solidFill>
                            <a:schemeClr val="tx1"/>
                          </a:solidFill>
                          <a:effectLst/>
                          <a:latin typeface="+mn-lt"/>
                          <a:ea typeface="MS Mincho" panose="02020609040205080304" pitchFamily="49" charset="-128"/>
                          <a:cs typeface="Times New Roman" panose="02020603050405020304" pitchFamily="18" charset="0"/>
                        </a:rPr>
                        <a:t>plusieurs activités afin que l’enfant ait le choix</a:t>
                      </a:r>
                    </a:p>
                    <a:p>
                      <a:pPr algn="just">
                        <a:lnSpc>
                          <a:spcPct val="100000"/>
                        </a:lnSpc>
                        <a:spcAft>
                          <a:spcPts val="600"/>
                        </a:spcAft>
                        <a:tabLst>
                          <a:tab pos="523875" algn="dec"/>
                        </a:tabLst>
                      </a:pPr>
                      <a:r>
                        <a:rPr lang="fr-FR" sz="1200" dirty="0" smtClean="0">
                          <a:solidFill>
                            <a:schemeClr val="tx1"/>
                          </a:solidFill>
                          <a:effectLst/>
                          <a:latin typeface="+mn-lt"/>
                          <a:ea typeface="MS Mincho" panose="02020609040205080304" pitchFamily="49" charset="-128"/>
                          <a:cs typeface="Times New Roman" panose="02020603050405020304" pitchFamily="18" charset="0"/>
                        </a:rPr>
                        <a:t>*Instaurer </a:t>
                      </a:r>
                      <a:r>
                        <a:rPr lang="fr-FR" sz="1200" dirty="0">
                          <a:solidFill>
                            <a:schemeClr val="tx1"/>
                          </a:solidFill>
                          <a:effectLst/>
                          <a:latin typeface="+mn-lt"/>
                          <a:ea typeface="MS Mincho" panose="02020609040205080304" pitchFamily="49" charset="-128"/>
                          <a:cs typeface="Times New Roman" panose="02020603050405020304" pitchFamily="18" charset="0"/>
                        </a:rPr>
                        <a:t>des temps d’échanges :</a:t>
                      </a:r>
                    </a:p>
                    <a:p>
                      <a:pPr algn="just">
                        <a:lnSpc>
                          <a:spcPct val="100000"/>
                        </a:lnSpc>
                        <a:spcAft>
                          <a:spcPts val="600"/>
                        </a:spcAft>
                        <a:tabLst>
                          <a:tab pos="523875" algn="dec"/>
                        </a:tabLst>
                      </a:pPr>
                      <a:r>
                        <a:rPr lang="fr-FR" sz="1200" dirty="0" smtClean="0">
                          <a:solidFill>
                            <a:schemeClr val="tx1"/>
                          </a:solidFill>
                          <a:effectLst/>
                          <a:latin typeface="+mn-lt"/>
                          <a:ea typeface="MS Mincho" panose="02020609040205080304" pitchFamily="49" charset="-128"/>
                          <a:cs typeface="Times New Roman" panose="02020603050405020304" pitchFamily="18" charset="0"/>
                        </a:rPr>
                        <a:t>- formels</a:t>
                      </a:r>
                      <a:r>
                        <a:rPr lang="fr-FR" sz="1200" dirty="0">
                          <a:solidFill>
                            <a:schemeClr val="tx1"/>
                          </a:solidFill>
                          <a:effectLst/>
                          <a:latin typeface="+mn-lt"/>
                          <a:ea typeface="MS Mincho" panose="02020609040205080304" pitchFamily="49" charset="-128"/>
                          <a:cs typeface="Times New Roman" panose="02020603050405020304" pitchFamily="18" charset="0"/>
                        </a:rPr>
                        <a:t>, lors de « </a:t>
                      </a:r>
                      <a:r>
                        <a:rPr lang="fr-FR" sz="1200" dirty="0" smtClean="0">
                          <a:solidFill>
                            <a:schemeClr val="tx1"/>
                          </a:solidFill>
                          <a:effectLst/>
                          <a:latin typeface="+mn-lt"/>
                          <a:ea typeface="MS Mincho" panose="02020609040205080304" pitchFamily="49" charset="-128"/>
                          <a:cs typeface="Times New Roman" panose="02020603050405020304" pitchFamily="18" charset="0"/>
                        </a:rPr>
                        <a:t>petits forums</a:t>
                      </a:r>
                      <a:r>
                        <a:rPr lang="fr-FR" sz="1200" dirty="0">
                          <a:solidFill>
                            <a:schemeClr val="tx1"/>
                          </a:solidFill>
                          <a:effectLst/>
                          <a:latin typeface="+mn-lt"/>
                          <a:ea typeface="MS Mincho" panose="02020609040205080304" pitchFamily="49" charset="-128"/>
                          <a:cs typeface="Times New Roman" panose="02020603050405020304" pitchFamily="18" charset="0"/>
                        </a:rPr>
                        <a:t> » : évaluation des activités par les enfants, comment ils se sentent à l’ALSH</a:t>
                      </a:r>
                    </a:p>
                    <a:p>
                      <a:pPr algn="just">
                        <a:lnSpc>
                          <a:spcPct val="100000"/>
                        </a:lnSpc>
                        <a:spcAft>
                          <a:spcPts val="600"/>
                        </a:spcAft>
                        <a:tabLst>
                          <a:tab pos="523875" algn="dec"/>
                        </a:tabLst>
                      </a:pPr>
                      <a:r>
                        <a:rPr lang="fr-FR" sz="1200" dirty="0" smtClean="0">
                          <a:solidFill>
                            <a:schemeClr val="tx1"/>
                          </a:solidFill>
                          <a:effectLst/>
                          <a:latin typeface="+mn-lt"/>
                          <a:ea typeface="MS Mincho" panose="02020609040205080304" pitchFamily="49" charset="-128"/>
                          <a:cs typeface="Times New Roman" panose="02020603050405020304" pitchFamily="18" charset="0"/>
                        </a:rPr>
                        <a:t>-</a:t>
                      </a:r>
                      <a:r>
                        <a:rPr lang="fr-FR" sz="1200" baseline="0" dirty="0" smtClean="0">
                          <a:solidFill>
                            <a:schemeClr val="tx1"/>
                          </a:solidFill>
                          <a:effectLst/>
                          <a:latin typeface="+mn-lt"/>
                          <a:ea typeface="MS Mincho" panose="02020609040205080304" pitchFamily="49" charset="-128"/>
                          <a:cs typeface="Times New Roman" panose="02020603050405020304" pitchFamily="18" charset="0"/>
                        </a:rPr>
                        <a:t> i</a:t>
                      </a:r>
                      <a:r>
                        <a:rPr lang="fr-FR" sz="1200" dirty="0" smtClean="0">
                          <a:solidFill>
                            <a:schemeClr val="tx1"/>
                          </a:solidFill>
                          <a:effectLst/>
                          <a:latin typeface="+mn-lt"/>
                          <a:ea typeface="MS Mincho" panose="02020609040205080304" pitchFamily="49" charset="-128"/>
                          <a:cs typeface="Times New Roman" panose="02020603050405020304" pitchFamily="18" charset="0"/>
                        </a:rPr>
                        <a:t>nformels</a:t>
                      </a:r>
                      <a:r>
                        <a:rPr lang="fr-FR" sz="1200" dirty="0">
                          <a:solidFill>
                            <a:schemeClr val="tx1"/>
                          </a:solidFill>
                          <a:effectLst/>
                          <a:latin typeface="+mn-lt"/>
                          <a:ea typeface="MS Mincho" panose="02020609040205080304" pitchFamily="49" charset="-128"/>
                          <a:cs typeface="Times New Roman" panose="02020603050405020304" pitchFamily="18" charset="0"/>
                        </a:rPr>
                        <a:t>, lors des discussions pendant les temps de repas, temps libres.</a:t>
                      </a:r>
                    </a:p>
                  </a:txBody>
                  <a:tcPr marL="89535" marR="89535" marT="0" marB="0"/>
                </a:tc>
              </a:tr>
            </a:tbl>
          </a:graphicData>
        </a:graphic>
      </p:graphicFrame>
      <p:sp>
        <p:nvSpPr>
          <p:cNvPr id="2" name="Espace réservé du numéro de diapositive 1"/>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2919200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3"/>
          <p:cNvGraphicFramePr>
            <a:graphicFrameLocks/>
          </p:cNvGraphicFramePr>
          <p:nvPr>
            <p:extLst>
              <p:ext uri="{D42A27DB-BD31-4B8C-83A1-F6EECF244321}">
                <p14:modId xmlns:p14="http://schemas.microsoft.com/office/powerpoint/2010/main" val="1818656228"/>
              </p:ext>
            </p:extLst>
          </p:nvPr>
        </p:nvGraphicFramePr>
        <p:xfrm>
          <a:off x="550716" y="379977"/>
          <a:ext cx="11232576" cy="5960222"/>
        </p:xfrm>
        <a:graphic>
          <a:graphicData uri="http://schemas.openxmlformats.org/drawingml/2006/table">
            <a:tbl>
              <a:tblPr firstRow="1" bandRow="1">
                <a:tableStyleId>{BDBED569-4797-4DF1-A0F4-6AAB3CD982D8}</a:tableStyleId>
              </a:tblPr>
              <a:tblGrid>
                <a:gridCol w="5507185"/>
                <a:gridCol w="5725391"/>
              </a:tblGrid>
              <a:tr h="184600">
                <a:tc>
                  <a:txBody>
                    <a:bodyPr/>
                    <a:lstStyle/>
                    <a:p>
                      <a:r>
                        <a:rPr lang="fr-FR" sz="1200" dirty="0" smtClean="0"/>
                        <a:t>OBJECTIFS PEDAGOGIQUES</a:t>
                      </a:r>
                      <a:endParaRPr lang="fr-FR" sz="1200" dirty="0"/>
                    </a:p>
                  </a:txBody>
                  <a:tcPr/>
                </a:tc>
                <a:tc>
                  <a:txBody>
                    <a:bodyPr/>
                    <a:lstStyle/>
                    <a:p>
                      <a:r>
                        <a:rPr lang="fr-FR" sz="1200" dirty="0" smtClean="0"/>
                        <a:t>ACTIONS ET MOYENS MIS EN PLACE</a:t>
                      </a:r>
                      <a:endParaRPr lang="fr-FR" sz="1200" dirty="0"/>
                    </a:p>
                  </a:txBody>
                  <a:tcPr/>
                </a:tc>
              </a:tr>
              <a:tr h="158634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800" b="1" baseline="0" dirty="0" smtClean="0">
                          <a:solidFill>
                            <a:schemeClr val="accent6">
                              <a:lumMod val="50000"/>
                            </a:schemeClr>
                          </a:solidFill>
                        </a:rPr>
                        <a:t>Mettre en place des outils de communication pertinents et efficaces pendant le séjour pour les enfants et leurs familles</a:t>
                      </a:r>
                      <a:endParaRPr lang="fr-FR" sz="1800" b="1" dirty="0" smtClean="0">
                        <a:solidFill>
                          <a:schemeClr val="accent6">
                            <a:lumMod val="50000"/>
                          </a:schemeClr>
                        </a:solidFill>
                      </a:endParaRPr>
                    </a:p>
                    <a:p>
                      <a:pPr algn="just"/>
                      <a:endParaRPr lang="fr-FR" sz="1200" b="1" dirty="0" smtClean="0">
                        <a:solidFill>
                          <a:schemeClr val="accent6">
                            <a:lumMod val="50000"/>
                          </a:schemeClr>
                        </a:solidFill>
                      </a:endParaRPr>
                    </a:p>
                  </a:txBody>
                  <a:tcPr/>
                </a:tc>
                <a:tc>
                  <a:txBody>
                    <a:bodyPr/>
                    <a:lstStyle/>
                    <a:p>
                      <a:pPr algn="l">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*Mise </a:t>
                      </a:r>
                      <a:r>
                        <a:rPr lang="fr-FR" sz="1200" dirty="0">
                          <a:solidFill>
                            <a:schemeClr val="tx1"/>
                          </a:solidFill>
                          <a:effectLst/>
                          <a:latin typeface="+mj-lt"/>
                          <a:ea typeface="MS Mincho" panose="02020609040205080304" pitchFamily="49" charset="-128"/>
                          <a:cs typeface="Times New Roman" panose="02020603050405020304" pitchFamily="18" charset="0"/>
                        </a:rPr>
                        <a:t>en place d’un panneau d’affichage destiné aux parents et aux enfants</a:t>
                      </a:r>
                    </a:p>
                    <a:p>
                      <a:pPr algn="l">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*Mise </a:t>
                      </a:r>
                      <a:r>
                        <a:rPr lang="fr-FR" sz="1200" dirty="0">
                          <a:solidFill>
                            <a:schemeClr val="tx1"/>
                          </a:solidFill>
                          <a:effectLst/>
                          <a:latin typeface="+mj-lt"/>
                          <a:ea typeface="MS Mincho" panose="02020609040205080304" pitchFamily="49" charset="-128"/>
                          <a:cs typeface="Times New Roman" panose="02020603050405020304" pitchFamily="18" charset="0"/>
                        </a:rPr>
                        <a:t>en place du cahier de liaison parents/animateurs</a:t>
                      </a:r>
                    </a:p>
                    <a:p>
                      <a:pPr algn="l">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*Mise </a:t>
                      </a:r>
                      <a:r>
                        <a:rPr lang="fr-FR" sz="1200" dirty="0">
                          <a:solidFill>
                            <a:schemeClr val="tx1"/>
                          </a:solidFill>
                          <a:effectLst/>
                          <a:latin typeface="+mj-lt"/>
                          <a:ea typeface="MS Mincho" panose="02020609040205080304" pitchFamily="49" charset="-128"/>
                          <a:cs typeface="Times New Roman" panose="02020603050405020304" pitchFamily="18" charset="0"/>
                        </a:rPr>
                        <a:t>en place du cahier de liaison </a:t>
                      </a:r>
                      <a:r>
                        <a:rPr lang="fr-FR" sz="1200" dirty="0" smtClean="0">
                          <a:solidFill>
                            <a:schemeClr val="tx1"/>
                          </a:solidFill>
                          <a:effectLst/>
                          <a:latin typeface="+mj-lt"/>
                          <a:ea typeface="MS Mincho" panose="02020609040205080304" pitchFamily="49" charset="-128"/>
                          <a:cs typeface="Times New Roman" panose="02020603050405020304" pitchFamily="18" charset="0"/>
                        </a:rPr>
                        <a:t>animateurs/directeurs</a:t>
                      </a:r>
                    </a:p>
                    <a:p>
                      <a:pPr algn="l">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*Mise en place d’un cahier « pense bête » pour les animateurs sur lequel seront notés les retours des enfants</a:t>
                      </a:r>
                      <a:endParaRPr lang="fr-FR" sz="1200" dirty="0">
                        <a:solidFill>
                          <a:schemeClr val="tx1"/>
                        </a:solidFill>
                        <a:effectLst/>
                        <a:latin typeface="+mj-lt"/>
                        <a:ea typeface="MS Mincho" panose="02020609040205080304" pitchFamily="49" charset="-128"/>
                        <a:cs typeface="Times New Roman" panose="02020603050405020304" pitchFamily="18" charset="0"/>
                      </a:endParaRPr>
                    </a:p>
                  </a:txBody>
                  <a:tcPr marL="89535" marR="89535" marT="0" marB="0"/>
                </a:tc>
              </a:tr>
              <a:tr h="1586342">
                <a:tc>
                  <a:txBody>
                    <a:bodyPr/>
                    <a:lstStyle/>
                    <a:p>
                      <a:pPr algn="just"/>
                      <a:r>
                        <a:rPr lang="fr-FR" sz="1800" b="1" kern="1200" dirty="0" smtClean="0">
                          <a:solidFill>
                            <a:schemeClr val="accent6">
                              <a:lumMod val="50000"/>
                            </a:schemeClr>
                          </a:solidFill>
                          <a:effectLst/>
                          <a:latin typeface="+mn-lt"/>
                          <a:ea typeface="+mn-ea"/>
                          <a:cs typeface="+mn-cs"/>
                        </a:rPr>
                        <a:t>Favoriser la cohésion d’équipe par la</a:t>
                      </a:r>
                      <a:r>
                        <a:rPr lang="fr-FR" sz="1800" b="1" kern="1200" baseline="0" dirty="0" smtClean="0">
                          <a:solidFill>
                            <a:schemeClr val="accent6">
                              <a:lumMod val="50000"/>
                            </a:schemeClr>
                          </a:solidFill>
                          <a:effectLst/>
                          <a:latin typeface="+mn-lt"/>
                          <a:ea typeface="+mn-ea"/>
                          <a:cs typeface="+mn-cs"/>
                        </a:rPr>
                        <a:t> mise en place</a:t>
                      </a:r>
                      <a:r>
                        <a:rPr lang="fr-FR" sz="1800" b="1" kern="1200" dirty="0" smtClean="0">
                          <a:solidFill>
                            <a:schemeClr val="accent6">
                              <a:lumMod val="50000"/>
                            </a:schemeClr>
                          </a:solidFill>
                          <a:effectLst/>
                          <a:latin typeface="+mn-lt"/>
                          <a:ea typeface="+mn-ea"/>
                          <a:cs typeface="+mn-cs"/>
                        </a:rPr>
                        <a:t> de réunions et</a:t>
                      </a:r>
                      <a:r>
                        <a:rPr lang="fr-FR" sz="1800" b="1" kern="1200" baseline="0" dirty="0" smtClean="0">
                          <a:solidFill>
                            <a:schemeClr val="accent6">
                              <a:lumMod val="50000"/>
                            </a:schemeClr>
                          </a:solidFill>
                          <a:effectLst/>
                          <a:latin typeface="+mn-lt"/>
                          <a:ea typeface="+mn-ea"/>
                          <a:cs typeface="+mn-cs"/>
                        </a:rPr>
                        <a:t> d’outils de communication</a:t>
                      </a:r>
                      <a:endParaRPr lang="fr-FR" sz="1200" b="1" dirty="0" smtClean="0">
                        <a:solidFill>
                          <a:schemeClr val="accent6">
                            <a:lumMod val="50000"/>
                          </a:schemeClr>
                        </a:solidFill>
                      </a:endParaRPr>
                    </a:p>
                  </a:txBody>
                  <a:tcPr/>
                </a:tc>
                <a:tc>
                  <a:txBody>
                    <a:bodyPr/>
                    <a:lstStyle/>
                    <a:p>
                      <a:pPr algn="l">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*Mise </a:t>
                      </a:r>
                      <a:r>
                        <a:rPr lang="fr-FR" sz="1200" dirty="0">
                          <a:solidFill>
                            <a:schemeClr val="tx1"/>
                          </a:solidFill>
                          <a:effectLst/>
                          <a:latin typeface="+mj-lt"/>
                          <a:ea typeface="MS Mincho" panose="02020609040205080304" pitchFamily="49" charset="-128"/>
                          <a:cs typeface="Times New Roman" panose="02020603050405020304" pitchFamily="18" charset="0"/>
                        </a:rPr>
                        <a:t>en place de réunions avec les équipes :</a:t>
                      </a:r>
                    </a:p>
                    <a:p>
                      <a:pPr algn="l">
                        <a:lnSpc>
                          <a:spcPct val="100000"/>
                        </a:lnSpc>
                        <a:spcAft>
                          <a:spcPts val="600"/>
                        </a:spcAft>
                        <a:tabLst>
                          <a:tab pos="523875" algn="dec"/>
                        </a:tabLst>
                      </a:pPr>
                      <a:r>
                        <a:rPr lang="fr-FR" sz="1200" dirty="0">
                          <a:solidFill>
                            <a:schemeClr val="tx1"/>
                          </a:solidFill>
                          <a:effectLst/>
                          <a:latin typeface="+mj-lt"/>
                          <a:ea typeface="MS Mincho" panose="02020609040205080304" pitchFamily="49" charset="-128"/>
                          <a:cs typeface="Times New Roman" panose="02020603050405020304" pitchFamily="18" charset="0"/>
                        </a:rPr>
                        <a:t>- avant chaque période de vacances </a:t>
                      </a:r>
                      <a:r>
                        <a:rPr lang="fr-FR" sz="1200" dirty="0" smtClean="0">
                          <a:solidFill>
                            <a:schemeClr val="tx1"/>
                          </a:solidFill>
                          <a:effectLst/>
                          <a:latin typeface="+mj-lt"/>
                          <a:ea typeface="MS Mincho" panose="02020609040205080304" pitchFamily="49" charset="-128"/>
                          <a:cs typeface="Times New Roman" panose="02020603050405020304" pitchFamily="18" charset="0"/>
                        </a:rPr>
                        <a:t>notamment pour l’élaboration</a:t>
                      </a:r>
                      <a:r>
                        <a:rPr lang="fr-FR" sz="1200" baseline="0" dirty="0" smtClean="0">
                          <a:solidFill>
                            <a:schemeClr val="tx1"/>
                          </a:solidFill>
                          <a:effectLst/>
                          <a:latin typeface="+mj-lt"/>
                          <a:ea typeface="MS Mincho" panose="02020609040205080304" pitchFamily="49" charset="-128"/>
                          <a:cs typeface="Times New Roman" panose="02020603050405020304" pitchFamily="18" charset="0"/>
                        </a:rPr>
                        <a:t> du projet pédagogique et des projets d’animation</a:t>
                      </a:r>
                      <a:endParaRPr lang="fr-FR" sz="1200" dirty="0">
                        <a:solidFill>
                          <a:schemeClr val="tx1"/>
                        </a:solidFill>
                        <a:effectLst/>
                        <a:latin typeface="+mj-lt"/>
                        <a:ea typeface="MS Mincho" panose="02020609040205080304" pitchFamily="49" charset="-128"/>
                        <a:cs typeface="Times New Roman" panose="02020603050405020304" pitchFamily="18" charset="0"/>
                      </a:endParaRPr>
                    </a:p>
                    <a:p>
                      <a:pPr algn="l">
                        <a:lnSpc>
                          <a:spcPct val="100000"/>
                        </a:lnSpc>
                        <a:spcAft>
                          <a:spcPts val="600"/>
                        </a:spcAft>
                        <a:tabLst>
                          <a:tab pos="523875" algn="dec"/>
                        </a:tabLst>
                      </a:pPr>
                      <a:r>
                        <a:rPr lang="fr-FR" sz="1200" dirty="0">
                          <a:solidFill>
                            <a:schemeClr val="tx1"/>
                          </a:solidFill>
                          <a:effectLst/>
                          <a:latin typeface="+mj-lt"/>
                          <a:ea typeface="MS Mincho" panose="02020609040205080304" pitchFamily="49" charset="-128"/>
                          <a:cs typeface="Times New Roman" panose="02020603050405020304" pitchFamily="18" charset="0"/>
                        </a:rPr>
                        <a:t>- tous les mercredis soirs pendant les vacances </a:t>
                      </a:r>
                    </a:p>
                    <a:p>
                      <a:pPr algn="l">
                        <a:lnSpc>
                          <a:spcPct val="100000"/>
                        </a:lnSpc>
                        <a:spcAft>
                          <a:spcPts val="600"/>
                        </a:spcAft>
                        <a:tabLst>
                          <a:tab pos="523875" algn="dec"/>
                        </a:tabLst>
                      </a:pPr>
                      <a:r>
                        <a:rPr lang="fr-FR" sz="1200" dirty="0">
                          <a:solidFill>
                            <a:schemeClr val="tx1"/>
                          </a:solidFill>
                          <a:effectLst/>
                          <a:latin typeface="+mj-lt"/>
                          <a:ea typeface="MS Mincho" panose="02020609040205080304" pitchFamily="49" charset="-128"/>
                          <a:cs typeface="Times New Roman" panose="02020603050405020304" pitchFamily="18" charset="0"/>
                        </a:rPr>
                        <a:t>- entre chaque période de vacances pour les mercredis</a:t>
                      </a:r>
                    </a:p>
                    <a:p>
                      <a:pPr algn="l">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*Ces </a:t>
                      </a:r>
                      <a:r>
                        <a:rPr lang="fr-FR" sz="1200" dirty="0">
                          <a:solidFill>
                            <a:schemeClr val="tx1"/>
                          </a:solidFill>
                          <a:effectLst/>
                          <a:latin typeface="+mj-lt"/>
                          <a:ea typeface="MS Mincho" panose="02020609040205080304" pitchFamily="49" charset="-128"/>
                          <a:cs typeface="Times New Roman" panose="02020603050405020304" pitchFamily="18" charset="0"/>
                        </a:rPr>
                        <a:t>réunions ont pour objectifs :</a:t>
                      </a:r>
                    </a:p>
                    <a:p>
                      <a:pPr algn="l">
                        <a:lnSpc>
                          <a:spcPct val="100000"/>
                        </a:lnSpc>
                        <a:spcAft>
                          <a:spcPts val="600"/>
                        </a:spcAft>
                        <a:tabLst>
                          <a:tab pos="523875" algn="dec"/>
                        </a:tabLst>
                      </a:pPr>
                      <a:r>
                        <a:rPr lang="fr-FR" sz="1200" dirty="0">
                          <a:solidFill>
                            <a:schemeClr val="tx1"/>
                          </a:solidFill>
                          <a:effectLst/>
                          <a:latin typeface="+mj-lt"/>
                          <a:ea typeface="MS Mincho" panose="02020609040205080304" pitchFamily="49" charset="-128"/>
                          <a:cs typeface="Times New Roman" panose="02020603050405020304" pitchFamily="18" charset="0"/>
                        </a:rPr>
                        <a:t>- d’instaurer un dialogue, favoriser la communication entre les animateurs</a:t>
                      </a:r>
                    </a:p>
                    <a:p>
                      <a:pPr algn="l">
                        <a:lnSpc>
                          <a:spcPct val="100000"/>
                        </a:lnSpc>
                        <a:spcAft>
                          <a:spcPts val="600"/>
                        </a:spcAft>
                        <a:tabLst>
                          <a:tab pos="523875" algn="dec"/>
                        </a:tabLst>
                      </a:pPr>
                      <a:r>
                        <a:rPr lang="fr-FR" sz="1200" dirty="0">
                          <a:solidFill>
                            <a:schemeClr val="tx1"/>
                          </a:solidFill>
                          <a:effectLst/>
                          <a:latin typeface="+mj-lt"/>
                          <a:ea typeface="MS Mincho" panose="02020609040205080304" pitchFamily="49" charset="-128"/>
                          <a:cs typeface="Times New Roman" panose="02020603050405020304" pitchFamily="18" charset="0"/>
                        </a:rPr>
                        <a:t>- préparer les projets d’animation</a:t>
                      </a:r>
                    </a:p>
                    <a:p>
                      <a:pPr algn="l">
                        <a:lnSpc>
                          <a:spcPct val="100000"/>
                        </a:lnSpc>
                        <a:spcAft>
                          <a:spcPts val="600"/>
                        </a:spcAft>
                        <a:tabLst>
                          <a:tab pos="523875" algn="dec"/>
                        </a:tabLst>
                      </a:pPr>
                      <a:r>
                        <a:rPr lang="fr-FR" sz="1200" dirty="0">
                          <a:solidFill>
                            <a:schemeClr val="tx1"/>
                          </a:solidFill>
                          <a:effectLst/>
                          <a:latin typeface="+mj-lt"/>
                          <a:ea typeface="MS Mincho" panose="02020609040205080304" pitchFamily="49" charset="-128"/>
                          <a:cs typeface="Times New Roman" panose="02020603050405020304" pitchFamily="18" charset="0"/>
                        </a:rPr>
                        <a:t>- faire l’évaluation de la période </a:t>
                      </a:r>
                      <a:r>
                        <a:rPr lang="fr-FR" sz="1200" dirty="0" smtClean="0">
                          <a:solidFill>
                            <a:schemeClr val="tx1"/>
                          </a:solidFill>
                          <a:effectLst/>
                          <a:latin typeface="+mj-lt"/>
                          <a:ea typeface="MS Mincho" panose="02020609040205080304" pitchFamily="49" charset="-128"/>
                          <a:cs typeface="Times New Roman" panose="02020603050405020304" pitchFamily="18" charset="0"/>
                        </a:rPr>
                        <a:t>écoulée</a:t>
                      </a:r>
                      <a:endParaRPr lang="fr-FR" sz="1200" dirty="0">
                        <a:solidFill>
                          <a:schemeClr val="tx1"/>
                        </a:solidFill>
                        <a:effectLst/>
                        <a:latin typeface="+mj-lt"/>
                        <a:ea typeface="MS Mincho" panose="02020609040205080304" pitchFamily="49" charset="-128"/>
                        <a:cs typeface="Times New Roman" panose="02020603050405020304" pitchFamily="18" charset="0"/>
                      </a:endParaRPr>
                    </a:p>
                  </a:txBody>
                  <a:tcPr marL="89535" marR="89535" marT="0" marB="0"/>
                </a:tc>
              </a:tr>
              <a:tr h="1586342">
                <a:tc>
                  <a:txBody>
                    <a:bodyPr/>
                    <a:lstStyle/>
                    <a:p>
                      <a:pPr algn="just"/>
                      <a:r>
                        <a:rPr lang="fr-FR" sz="1800" b="1" dirty="0" smtClean="0">
                          <a:solidFill>
                            <a:schemeClr val="accent6">
                              <a:lumMod val="50000"/>
                            </a:schemeClr>
                          </a:solidFill>
                        </a:rPr>
                        <a:t>Permettre</a:t>
                      </a:r>
                      <a:r>
                        <a:rPr lang="fr-FR" sz="1800" b="1" baseline="0" dirty="0" smtClean="0">
                          <a:solidFill>
                            <a:schemeClr val="accent6">
                              <a:lumMod val="50000"/>
                            </a:schemeClr>
                          </a:solidFill>
                        </a:rPr>
                        <a:t> à tous les enfants de découvrir de nouvelles techniques, activités, connaissances tout au long de leur séjour</a:t>
                      </a:r>
                      <a:endParaRPr lang="fr-FR" sz="1800" b="1" dirty="0" smtClean="0">
                        <a:solidFill>
                          <a:schemeClr val="accent6">
                            <a:lumMod val="50000"/>
                          </a:schemeClr>
                        </a:solidFill>
                      </a:endParaRPr>
                    </a:p>
                  </a:txBody>
                  <a:tcPr/>
                </a:tc>
                <a:tc>
                  <a:txBody>
                    <a:bodyPr/>
                    <a:lstStyle/>
                    <a:p>
                      <a:pPr algn="l">
                        <a:lnSpc>
                          <a:spcPct val="100000"/>
                        </a:lnSpc>
                        <a:spcAft>
                          <a:spcPts val="600"/>
                        </a:spcAft>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*Mise en place de projets d’animation,</a:t>
                      </a:r>
                      <a:r>
                        <a:rPr lang="fr-FR" sz="1200" baseline="0" dirty="0" smtClean="0">
                          <a:solidFill>
                            <a:schemeClr val="tx1"/>
                          </a:solidFill>
                          <a:effectLst/>
                          <a:latin typeface="+mj-lt"/>
                          <a:ea typeface="MS Mincho" panose="02020609040205080304" pitchFamily="49" charset="-128"/>
                          <a:cs typeface="Times New Roman" panose="02020603050405020304" pitchFamily="18" charset="0"/>
                        </a:rPr>
                        <a:t> sur lesquels doivent figurer:</a:t>
                      </a:r>
                    </a:p>
                    <a:p>
                      <a:pPr marL="171450" indent="-171450" algn="l">
                        <a:lnSpc>
                          <a:spcPct val="100000"/>
                        </a:lnSpc>
                        <a:spcAft>
                          <a:spcPts val="600"/>
                        </a:spcAft>
                        <a:buFontTx/>
                        <a:buChar char="-"/>
                        <a:tabLst>
                          <a:tab pos="523875" algn="dec"/>
                        </a:tabLst>
                      </a:pPr>
                      <a:r>
                        <a:rPr lang="fr-FR" sz="1200" baseline="0" dirty="0" smtClean="0">
                          <a:solidFill>
                            <a:schemeClr val="tx1"/>
                          </a:solidFill>
                          <a:effectLst/>
                          <a:latin typeface="+mj-lt"/>
                          <a:ea typeface="MS Mincho" panose="02020609040205080304" pitchFamily="49" charset="-128"/>
                          <a:cs typeface="Times New Roman" panose="02020603050405020304" pitchFamily="18" charset="0"/>
                        </a:rPr>
                        <a:t>Les objectifs du projet</a:t>
                      </a:r>
                    </a:p>
                    <a:p>
                      <a:pPr marL="171450" indent="-171450" algn="l">
                        <a:lnSpc>
                          <a:spcPct val="100000"/>
                        </a:lnSpc>
                        <a:spcAft>
                          <a:spcPts val="600"/>
                        </a:spcAft>
                        <a:buFontTx/>
                        <a:buChar char="-"/>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Le déroulement (sensibilisation, aménagement, rôle des animateurs, lieux, durée...)</a:t>
                      </a:r>
                    </a:p>
                    <a:p>
                      <a:pPr marL="171450" indent="-171450" algn="l">
                        <a:lnSpc>
                          <a:spcPct val="100000"/>
                        </a:lnSpc>
                        <a:spcAft>
                          <a:spcPts val="600"/>
                        </a:spcAft>
                        <a:buFontTx/>
                        <a:buChar char="-"/>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Les activités proposées dans le cadre du projet</a:t>
                      </a:r>
                    </a:p>
                    <a:p>
                      <a:pPr marL="171450" indent="-171450" algn="l">
                        <a:lnSpc>
                          <a:spcPct val="100000"/>
                        </a:lnSpc>
                        <a:spcAft>
                          <a:spcPts val="600"/>
                        </a:spcAft>
                        <a:buFontTx/>
                        <a:buChar char="-"/>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L’évaluation</a:t>
                      </a:r>
                    </a:p>
                    <a:p>
                      <a:pPr marL="0" indent="0" algn="l">
                        <a:lnSpc>
                          <a:spcPct val="100000"/>
                        </a:lnSpc>
                        <a:spcAft>
                          <a:spcPts val="600"/>
                        </a:spcAft>
                        <a:buFontTx/>
                        <a:buNone/>
                        <a:tabLst>
                          <a:tab pos="523875" algn="dec"/>
                        </a:tabLst>
                      </a:pPr>
                      <a:r>
                        <a:rPr lang="fr-FR" sz="1200" dirty="0" smtClean="0">
                          <a:solidFill>
                            <a:schemeClr val="tx1"/>
                          </a:solidFill>
                          <a:effectLst/>
                          <a:latin typeface="+mj-lt"/>
                          <a:ea typeface="MS Mincho" panose="02020609040205080304" pitchFamily="49" charset="-128"/>
                          <a:cs typeface="Times New Roman" panose="02020603050405020304" pitchFamily="18" charset="0"/>
                        </a:rPr>
                        <a:t>*Laisser</a:t>
                      </a:r>
                      <a:r>
                        <a:rPr lang="fr-FR" sz="1200" baseline="0" dirty="0" smtClean="0">
                          <a:solidFill>
                            <a:schemeClr val="tx1"/>
                          </a:solidFill>
                          <a:effectLst/>
                          <a:latin typeface="+mj-lt"/>
                          <a:ea typeface="MS Mincho" panose="02020609040205080304" pitchFamily="49" charset="-128"/>
                          <a:cs typeface="Times New Roman" panose="02020603050405020304" pitchFamily="18" charset="0"/>
                        </a:rPr>
                        <a:t> les enfants s’exprimer sur leurs envies en matière d’activités</a:t>
                      </a:r>
                    </a:p>
                    <a:p>
                      <a:pPr marL="0" indent="0" algn="l">
                        <a:lnSpc>
                          <a:spcPct val="100000"/>
                        </a:lnSpc>
                        <a:spcAft>
                          <a:spcPts val="600"/>
                        </a:spcAft>
                        <a:buFontTx/>
                        <a:buNone/>
                        <a:tabLst>
                          <a:tab pos="523875" algn="dec"/>
                        </a:tabLst>
                      </a:pPr>
                      <a:r>
                        <a:rPr lang="fr-FR" sz="1200" baseline="0" dirty="0" smtClean="0">
                          <a:solidFill>
                            <a:schemeClr val="tx1"/>
                          </a:solidFill>
                          <a:effectLst/>
                          <a:latin typeface="+mj-lt"/>
                          <a:ea typeface="MS Mincho" panose="02020609040205080304" pitchFamily="49" charset="-128"/>
                          <a:cs typeface="Times New Roman" panose="02020603050405020304" pitchFamily="18" charset="0"/>
                        </a:rPr>
                        <a:t>*Se donner les moyens en équipe, de réfléchir et de mettre en place des activités innovantes</a:t>
                      </a:r>
                      <a:endParaRPr lang="fr-FR" sz="1200" dirty="0" smtClean="0">
                        <a:solidFill>
                          <a:schemeClr val="tx1"/>
                        </a:solidFill>
                        <a:effectLst/>
                        <a:latin typeface="+mj-lt"/>
                        <a:ea typeface="MS Mincho" panose="02020609040205080304" pitchFamily="49" charset="-128"/>
                        <a:cs typeface="Times New Roman" panose="02020603050405020304" pitchFamily="18" charset="0"/>
                      </a:endParaRPr>
                    </a:p>
                  </a:txBody>
                  <a:tcPr marL="89535" marR="89535" marT="0" marB="0"/>
                </a:tc>
              </a:tr>
            </a:tbl>
          </a:graphicData>
        </a:graphic>
      </p:graphicFrame>
      <p:sp>
        <p:nvSpPr>
          <p:cNvPr id="2" name="Espace réservé du numéro de diapositive 1"/>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183354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74898" y="-146324"/>
            <a:ext cx="9966960" cy="2926080"/>
          </a:xfrm>
        </p:spPr>
        <p:txBody>
          <a:bodyPr/>
          <a:lstStyle/>
          <a:p>
            <a:r>
              <a:rPr lang="fr-FR" dirty="0" smtClean="0"/>
              <a:t>L’équipe pédagogique</a:t>
            </a: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6728" y="3938154"/>
            <a:ext cx="3543300" cy="2552887"/>
          </a:xfrm>
          <a:prstGeom prst="rect">
            <a:avLst/>
          </a:prstGeom>
        </p:spPr>
      </p:pic>
      <p:sp>
        <p:nvSpPr>
          <p:cNvPr id="3" name="Espace réservé du numéro de diapositive 2"/>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3593100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1728" y="311727"/>
            <a:ext cx="11554690" cy="3273137"/>
          </a:xfrm>
        </p:spPr>
        <p:style>
          <a:lnRef idx="2">
            <a:schemeClr val="accent5"/>
          </a:lnRef>
          <a:fillRef idx="1">
            <a:schemeClr val="lt1"/>
          </a:fillRef>
          <a:effectRef idx="0">
            <a:schemeClr val="accent5"/>
          </a:effectRef>
          <a:fontRef idx="minor">
            <a:schemeClr val="dk1"/>
          </a:fontRef>
        </p:style>
        <p:txBody>
          <a:bodyPr>
            <a:normAutofit/>
          </a:bodyPr>
          <a:lstStyle/>
          <a:p>
            <a:pPr algn="ctr"/>
            <a:r>
              <a:rPr lang="fr-FR" sz="1200" b="1" dirty="0" smtClean="0">
                <a:solidFill>
                  <a:schemeClr val="accent3"/>
                </a:solidFill>
              </a:rPr>
              <a:t>« Ce sont les individus qui font un séjour et non les activités »</a:t>
            </a:r>
            <a:br>
              <a:rPr lang="fr-FR" sz="1200" b="1" dirty="0" smtClean="0">
                <a:solidFill>
                  <a:schemeClr val="accent3"/>
                </a:solidFill>
              </a:rPr>
            </a:br>
            <a:r>
              <a:rPr lang="fr-FR" sz="1200" b="1" dirty="0">
                <a:solidFill>
                  <a:schemeClr val="accent6">
                    <a:lumMod val="50000"/>
                  </a:schemeClr>
                </a:solidFill>
              </a:rPr>
              <a:t/>
            </a:r>
            <a:br>
              <a:rPr lang="fr-FR" sz="1200" b="1" dirty="0">
                <a:solidFill>
                  <a:schemeClr val="accent6">
                    <a:lumMod val="50000"/>
                  </a:schemeClr>
                </a:solidFill>
              </a:rPr>
            </a:br>
            <a:r>
              <a:rPr lang="fr-FR" sz="1200" dirty="0">
                <a:solidFill>
                  <a:schemeClr val="accent6">
                    <a:lumMod val="50000"/>
                  </a:schemeClr>
                </a:solidFill>
              </a:rPr>
              <a:t>Les parents nous confient leurs enfants. C’est notre responsabilité de garantir la sécurité physique, affective et morale.</a:t>
            </a:r>
            <a:br>
              <a:rPr lang="fr-FR" sz="1200" dirty="0">
                <a:solidFill>
                  <a:schemeClr val="accent6">
                    <a:lumMod val="50000"/>
                  </a:schemeClr>
                </a:solidFill>
              </a:rPr>
            </a:br>
            <a:r>
              <a:rPr lang="fr-FR" sz="1200" dirty="0">
                <a:solidFill>
                  <a:schemeClr val="accent6">
                    <a:lumMod val="50000"/>
                  </a:schemeClr>
                </a:solidFill>
              </a:rPr>
              <a:t>Par définition l’animateur est celui qui motive, agit, anticipe, écoute, observe, veille au respect de chacun et au respect du matériel, suscite et prend des initiatives, s’implique, encourage la coopération, s’adapte…</a:t>
            </a:r>
            <a:br>
              <a:rPr lang="fr-FR" sz="1200" dirty="0">
                <a:solidFill>
                  <a:schemeClr val="accent6">
                    <a:lumMod val="50000"/>
                  </a:schemeClr>
                </a:solidFill>
              </a:rPr>
            </a:br>
            <a:r>
              <a:rPr lang="fr-FR" sz="1200" dirty="0">
                <a:solidFill>
                  <a:schemeClr val="accent6">
                    <a:lumMod val="50000"/>
                  </a:schemeClr>
                </a:solidFill>
              </a:rPr>
              <a:t>En bref, l’animateur n’est pas là pour « garder » ou pour « occuper » les enfants, mais bien pour ANIMER.</a:t>
            </a:r>
            <a:br>
              <a:rPr lang="fr-FR" sz="1200" dirty="0">
                <a:solidFill>
                  <a:schemeClr val="accent6">
                    <a:lumMod val="50000"/>
                  </a:schemeClr>
                </a:solidFill>
              </a:rPr>
            </a:br>
            <a:r>
              <a:rPr lang="fr-FR" sz="1200" dirty="0">
                <a:solidFill>
                  <a:schemeClr val="accent6">
                    <a:lumMod val="50000"/>
                  </a:schemeClr>
                </a:solidFill>
              </a:rPr>
              <a:t> </a:t>
            </a:r>
            <a:br>
              <a:rPr lang="fr-FR" sz="1200" dirty="0">
                <a:solidFill>
                  <a:schemeClr val="accent6">
                    <a:lumMod val="50000"/>
                  </a:schemeClr>
                </a:solidFill>
              </a:rPr>
            </a:br>
            <a:r>
              <a:rPr lang="fr-FR" sz="1200" dirty="0">
                <a:solidFill>
                  <a:schemeClr val="accent6">
                    <a:lumMod val="50000"/>
                  </a:schemeClr>
                </a:solidFill>
              </a:rPr>
              <a:t>La nature des activités de l’AL exige une présence continue du personnel pédagogique auprès des enfants et implique une  </a:t>
            </a:r>
            <a:r>
              <a:rPr lang="fr-FR" sz="1200" dirty="0" smtClean="0">
                <a:solidFill>
                  <a:schemeClr val="accent6">
                    <a:lumMod val="50000"/>
                  </a:schemeClr>
                </a:solidFill>
              </a:rPr>
              <a:t>responsabilité </a:t>
            </a:r>
            <a:r>
              <a:rPr lang="fr-FR" sz="1200" dirty="0">
                <a:solidFill>
                  <a:schemeClr val="accent6">
                    <a:lumMod val="50000"/>
                  </a:schemeClr>
                </a:solidFill>
              </a:rPr>
              <a:t>éducative, de surveillance et d'animation. </a:t>
            </a:r>
            <a:r>
              <a:rPr lang="fr-FR" sz="1200" dirty="0" smtClean="0">
                <a:solidFill>
                  <a:schemeClr val="accent6">
                    <a:lumMod val="50000"/>
                  </a:schemeClr>
                </a:solidFill>
              </a:rPr>
              <a:t/>
            </a:r>
            <a:br>
              <a:rPr lang="fr-FR" sz="1200" dirty="0" smtClean="0">
                <a:solidFill>
                  <a:schemeClr val="accent6">
                    <a:lumMod val="50000"/>
                  </a:schemeClr>
                </a:solidFill>
              </a:rPr>
            </a:br>
            <a:r>
              <a:rPr lang="fr-FR" sz="1200" dirty="0" smtClean="0">
                <a:solidFill>
                  <a:schemeClr val="accent6">
                    <a:lumMod val="50000"/>
                  </a:schemeClr>
                </a:solidFill>
              </a:rPr>
              <a:t>Cette </a:t>
            </a:r>
            <a:r>
              <a:rPr lang="fr-FR" sz="1200" dirty="0">
                <a:solidFill>
                  <a:schemeClr val="accent6">
                    <a:lumMod val="50000"/>
                  </a:schemeClr>
                </a:solidFill>
              </a:rPr>
              <a:t>présence est de caractère moral et juridique au regard de :</a:t>
            </a:r>
            <a:br>
              <a:rPr lang="fr-FR" sz="1200" dirty="0">
                <a:solidFill>
                  <a:schemeClr val="accent6">
                    <a:lumMod val="50000"/>
                  </a:schemeClr>
                </a:solidFill>
              </a:rPr>
            </a:br>
            <a:r>
              <a:rPr lang="fr-FR" sz="1200" dirty="0">
                <a:solidFill>
                  <a:schemeClr val="accent6">
                    <a:lumMod val="50000"/>
                  </a:schemeClr>
                </a:solidFill>
              </a:rPr>
              <a:t>*la bonne réalisation du projet pédagogique et du programme d'activités,</a:t>
            </a:r>
            <a:br>
              <a:rPr lang="fr-FR" sz="1200" dirty="0">
                <a:solidFill>
                  <a:schemeClr val="accent6">
                    <a:lumMod val="50000"/>
                  </a:schemeClr>
                </a:solidFill>
              </a:rPr>
            </a:br>
            <a:r>
              <a:rPr lang="fr-FR" sz="1200" dirty="0">
                <a:solidFill>
                  <a:schemeClr val="accent6">
                    <a:lumMod val="50000"/>
                  </a:schemeClr>
                </a:solidFill>
              </a:rPr>
              <a:t>*la sécurité affective et physique des enfants</a:t>
            </a:r>
            <a:br>
              <a:rPr lang="fr-FR" sz="1200" dirty="0">
                <a:solidFill>
                  <a:schemeClr val="accent6">
                    <a:lumMod val="50000"/>
                  </a:schemeClr>
                </a:solidFill>
              </a:rPr>
            </a:br>
            <a:r>
              <a:rPr lang="fr-FR" sz="1200" dirty="0">
                <a:solidFill>
                  <a:schemeClr val="accent6">
                    <a:lumMod val="50000"/>
                  </a:schemeClr>
                </a:solidFill>
              </a:rPr>
              <a:t>*le respect de leur personnalité et de leurs droits.</a:t>
            </a:r>
            <a:br>
              <a:rPr lang="fr-FR" sz="1200" dirty="0">
                <a:solidFill>
                  <a:schemeClr val="accent6">
                    <a:lumMod val="50000"/>
                  </a:schemeClr>
                </a:solidFill>
              </a:rPr>
            </a:br>
            <a:r>
              <a:rPr lang="fr-FR" sz="1200" dirty="0">
                <a:solidFill>
                  <a:schemeClr val="accent6">
                    <a:lumMod val="50000"/>
                  </a:schemeClr>
                </a:solidFill>
              </a:rPr>
              <a:t> </a:t>
            </a:r>
            <a:br>
              <a:rPr lang="fr-FR" sz="1200" dirty="0">
                <a:solidFill>
                  <a:schemeClr val="accent6">
                    <a:lumMod val="50000"/>
                  </a:schemeClr>
                </a:solidFill>
              </a:rPr>
            </a:br>
            <a:r>
              <a:rPr lang="fr-FR" sz="1200" dirty="0">
                <a:solidFill>
                  <a:schemeClr val="accent6">
                    <a:lumMod val="50000"/>
                  </a:schemeClr>
                </a:solidFill>
              </a:rPr>
              <a:t>L'exercice de ces différentes responsabilités exige donc :</a:t>
            </a:r>
            <a:br>
              <a:rPr lang="fr-FR" sz="1200" dirty="0">
                <a:solidFill>
                  <a:schemeClr val="accent6">
                    <a:lumMod val="50000"/>
                  </a:schemeClr>
                </a:solidFill>
              </a:rPr>
            </a:br>
            <a:r>
              <a:rPr lang="fr-FR" sz="1200" dirty="0">
                <a:solidFill>
                  <a:schemeClr val="accent6">
                    <a:lumMod val="50000"/>
                  </a:schemeClr>
                </a:solidFill>
              </a:rPr>
              <a:t>*la recherche d'une attitude éducative constante,</a:t>
            </a:r>
            <a:br>
              <a:rPr lang="fr-FR" sz="1200" dirty="0">
                <a:solidFill>
                  <a:schemeClr val="accent6">
                    <a:lumMod val="50000"/>
                  </a:schemeClr>
                </a:solidFill>
              </a:rPr>
            </a:br>
            <a:r>
              <a:rPr lang="fr-FR" sz="1200" dirty="0">
                <a:solidFill>
                  <a:schemeClr val="accent6">
                    <a:lumMod val="50000"/>
                  </a:schemeClr>
                </a:solidFill>
              </a:rPr>
              <a:t>*la connaissance et le respect des différentes réglementations,</a:t>
            </a:r>
            <a:br>
              <a:rPr lang="fr-FR" sz="1200" dirty="0">
                <a:solidFill>
                  <a:schemeClr val="accent6">
                    <a:lumMod val="50000"/>
                  </a:schemeClr>
                </a:solidFill>
              </a:rPr>
            </a:br>
            <a:r>
              <a:rPr lang="fr-FR" sz="1200" dirty="0">
                <a:solidFill>
                  <a:schemeClr val="accent6">
                    <a:lumMod val="50000"/>
                  </a:schemeClr>
                </a:solidFill>
              </a:rPr>
              <a:t>*une manière d'être et de faire, fondée sur la prévention, l'écoute et la connaissance des besoins et possibilité des enfants et </a:t>
            </a:r>
            <a:r>
              <a:rPr lang="fr-FR" sz="1200" dirty="0" smtClean="0">
                <a:solidFill>
                  <a:schemeClr val="accent6">
                    <a:lumMod val="50000"/>
                  </a:schemeClr>
                </a:solidFill>
              </a:rPr>
              <a:t>de </a:t>
            </a:r>
            <a:r>
              <a:rPr lang="fr-FR" sz="1200" dirty="0">
                <a:solidFill>
                  <a:schemeClr val="accent6">
                    <a:lumMod val="50000"/>
                  </a:schemeClr>
                </a:solidFill>
              </a:rPr>
              <a:t>l'environnement dans lequel se déroulent les activités.</a:t>
            </a:r>
            <a:br>
              <a:rPr lang="fr-FR" sz="1200" dirty="0">
                <a:solidFill>
                  <a:schemeClr val="accent6">
                    <a:lumMod val="50000"/>
                  </a:schemeClr>
                </a:solidFill>
              </a:rPr>
            </a:br>
            <a:r>
              <a:rPr lang="fr-FR" sz="1200" dirty="0" smtClean="0">
                <a:solidFill>
                  <a:schemeClr val="accent6">
                    <a:lumMod val="50000"/>
                  </a:schemeClr>
                </a:solidFill>
              </a:rPr>
              <a:t/>
            </a:r>
            <a:br>
              <a:rPr lang="fr-FR" sz="1200" dirty="0" smtClean="0">
                <a:solidFill>
                  <a:schemeClr val="accent6">
                    <a:lumMod val="50000"/>
                  </a:schemeClr>
                </a:solidFill>
              </a:rPr>
            </a:br>
            <a:endParaRPr lang="fr-FR" sz="1200" dirty="0">
              <a:solidFill>
                <a:schemeClr val="accent6">
                  <a:lumMod val="50000"/>
                </a:schemeClr>
              </a:solidFill>
            </a:endParaRPr>
          </a:p>
        </p:txBody>
      </p:sp>
      <p:sp>
        <p:nvSpPr>
          <p:cNvPr id="3" name="Titre 1"/>
          <p:cNvSpPr txBox="1">
            <a:spLocks/>
          </p:cNvSpPr>
          <p:nvPr/>
        </p:nvSpPr>
        <p:spPr>
          <a:xfrm>
            <a:off x="311728" y="3730336"/>
            <a:ext cx="5631872" cy="2795155"/>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fr-FR" sz="1200" b="1" dirty="0" smtClean="0">
                <a:solidFill>
                  <a:schemeClr val="accent3"/>
                </a:solidFill>
              </a:rPr>
              <a:t>LES ANIMATEURS STAGIAIRES BAFA*</a:t>
            </a:r>
          </a:p>
          <a:p>
            <a:pPr algn="ctr"/>
            <a:endParaRPr lang="fr-FR" sz="1200" b="1" dirty="0">
              <a:solidFill>
                <a:schemeClr val="accent3"/>
              </a:solidFill>
            </a:endParaRPr>
          </a:p>
          <a:p>
            <a:pPr algn="ctr"/>
            <a:endParaRPr lang="fr-FR" sz="1200" b="1" dirty="0" smtClean="0">
              <a:solidFill>
                <a:schemeClr val="accent3"/>
              </a:solidFill>
            </a:endParaRPr>
          </a:p>
          <a:p>
            <a:r>
              <a:rPr lang="fr-FR" sz="1200" dirty="0" smtClean="0"/>
              <a:t>Avant </a:t>
            </a:r>
            <a:r>
              <a:rPr lang="fr-FR" sz="1200" dirty="0"/>
              <a:t>le séjour, le directeur rencontre les stagiaires pour leur expliquer comment se déroulera leur </a:t>
            </a:r>
            <a:r>
              <a:rPr lang="fr-FR" sz="1200" dirty="0" smtClean="0"/>
              <a:t>évaluation</a:t>
            </a:r>
            <a:endParaRPr lang="fr-FR" sz="1200" dirty="0"/>
          </a:p>
          <a:p>
            <a:r>
              <a:rPr lang="fr-FR" sz="1200" dirty="0"/>
              <a:t>Chaque semaine ils ont une feuille d’évaluation à remplir sur </a:t>
            </a:r>
            <a:r>
              <a:rPr lang="fr-FR" sz="1200" dirty="0" smtClean="0"/>
              <a:t>les savoirs/savoirs </a:t>
            </a:r>
            <a:r>
              <a:rPr lang="fr-FR" sz="1200" dirty="0"/>
              <a:t>faire/savoir être. Cette feuille leur permet d’analyser leur travail.</a:t>
            </a:r>
          </a:p>
          <a:p>
            <a:r>
              <a:rPr lang="fr-FR" sz="1200" dirty="0"/>
              <a:t>Les stagiaires rencontrent le directeur une fois par semaine afin de faire le bilan de leur évaluation (grâce à la feuille). A la fin de cette rencontre, </a:t>
            </a:r>
            <a:r>
              <a:rPr lang="fr-FR" sz="1200" dirty="0" smtClean="0"/>
              <a:t>le </a:t>
            </a:r>
            <a:r>
              <a:rPr lang="fr-FR" sz="1200" dirty="0"/>
              <a:t>directeur et le stagiaire fixent des objectifs pour les semaines futures.</a:t>
            </a:r>
          </a:p>
          <a:p>
            <a:r>
              <a:rPr lang="fr-FR" sz="1200" dirty="0"/>
              <a:t>A tous moments, les stagiaires peuvent (</a:t>
            </a:r>
            <a:r>
              <a:rPr lang="fr-FR" sz="1200" dirty="0" smtClean="0"/>
              <a:t>si </a:t>
            </a:r>
            <a:r>
              <a:rPr lang="fr-FR" sz="1200" dirty="0"/>
              <a:t>besoin) demander des informations, des </a:t>
            </a:r>
            <a:r>
              <a:rPr lang="fr-FR" sz="1200" dirty="0" smtClean="0"/>
              <a:t>compléments </a:t>
            </a:r>
            <a:r>
              <a:rPr lang="fr-FR" sz="1200" dirty="0"/>
              <a:t>à l’équipe d’animateurs ainsi qu’au directeur</a:t>
            </a:r>
            <a:r>
              <a:rPr lang="fr-FR" sz="1200" dirty="0" smtClean="0"/>
              <a:t>.</a:t>
            </a:r>
          </a:p>
          <a:p>
            <a:pPr algn="ctr"/>
            <a:endParaRPr lang="fr-FR" sz="1200" dirty="0" smtClean="0"/>
          </a:p>
          <a:p>
            <a:r>
              <a:rPr lang="fr-FR" sz="1200" i="1" dirty="0" smtClean="0"/>
              <a:t>*Brevet d’Aptitudes aux Fonctions d’Animateur</a:t>
            </a:r>
            <a:endParaRPr lang="fr-FR" sz="1200" i="1" dirty="0"/>
          </a:p>
        </p:txBody>
      </p:sp>
      <p:sp>
        <p:nvSpPr>
          <p:cNvPr id="4" name="Titre 1"/>
          <p:cNvSpPr txBox="1">
            <a:spLocks/>
          </p:cNvSpPr>
          <p:nvPr/>
        </p:nvSpPr>
        <p:spPr>
          <a:xfrm>
            <a:off x="6089073" y="3730335"/>
            <a:ext cx="5777345" cy="2795155"/>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fr-FR" sz="1200" b="1" dirty="0" smtClean="0">
                <a:solidFill>
                  <a:schemeClr val="accent3"/>
                </a:solidFill>
              </a:rPr>
              <a:t>LES « NON NEGOCIABLES » DE L’EQUIPE DE DIRECTION</a:t>
            </a:r>
          </a:p>
          <a:p>
            <a:pPr algn="ctr"/>
            <a:endParaRPr lang="fr-FR" sz="1200" b="1" dirty="0">
              <a:solidFill>
                <a:schemeClr val="accent3"/>
              </a:solidFill>
            </a:endParaRPr>
          </a:p>
          <a:p>
            <a:r>
              <a:rPr lang="fr-FR" sz="1200" dirty="0" smtClean="0"/>
              <a:t>Etre </a:t>
            </a:r>
            <a:r>
              <a:rPr lang="fr-FR" sz="1200" dirty="0"/>
              <a:t>capable de s’investir dans la préparation de l’ALSH et dans les bilans.</a:t>
            </a:r>
          </a:p>
          <a:p>
            <a:r>
              <a:rPr lang="fr-FR" sz="1200" dirty="0"/>
              <a:t>Auto évaluer ses animations</a:t>
            </a:r>
          </a:p>
          <a:p>
            <a:r>
              <a:rPr lang="fr-FR" sz="1200" dirty="0"/>
              <a:t>Ne pas mettre en danger physique ou moral les enfants et les jeunes</a:t>
            </a:r>
          </a:p>
          <a:p>
            <a:r>
              <a:rPr lang="fr-FR" sz="1200" dirty="0"/>
              <a:t>Respecter le projet pédagogique</a:t>
            </a:r>
          </a:p>
          <a:p>
            <a:r>
              <a:rPr lang="fr-FR" sz="1200" dirty="0" smtClean="0"/>
              <a:t>Ne pas consommer de </a:t>
            </a:r>
            <a:r>
              <a:rPr lang="fr-FR" sz="1200" dirty="0"/>
              <a:t>tabac et d’alcool </a:t>
            </a:r>
            <a:r>
              <a:rPr lang="fr-FR" sz="1200" dirty="0" smtClean="0"/>
              <a:t>dans </a:t>
            </a:r>
            <a:r>
              <a:rPr lang="fr-FR" sz="1200" dirty="0"/>
              <a:t>les locaux</a:t>
            </a:r>
          </a:p>
          <a:p>
            <a:r>
              <a:rPr lang="fr-FR" sz="1200" dirty="0" smtClean="0"/>
              <a:t>Interdiction de consommer </a:t>
            </a:r>
            <a:r>
              <a:rPr lang="fr-FR" sz="1200" dirty="0"/>
              <a:t>de substances illicites </a:t>
            </a:r>
          </a:p>
          <a:p>
            <a:r>
              <a:rPr lang="fr-FR" sz="1200" dirty="0"/>
              <a:t>Respecter les locaux et le matériel</a:t>
            </a:r>
          </a:p>
          <a:p>
            <a:r>
              <a:rPr lang="fr-FR" sz="1200" dirty="0"/>
              <a:t>Etre à l’écoute des enfants et des jeunes et rassurer si besoin</a:t>
            </a:r>
          </a:p>
          <a:p>
            <a:pPr algn="ctr"/>
            <a:endParaRPr lang="fr-FR" sz="1200" b="1" dirty="0" smtClean="0">
              <a:solidFill>
                <a:schemeClr val="accent3"/>
              </a:solidFill>
            </a:endParaRPr>
          </a:p>
        </p:txBody>
      </p:sp>
      <p:sp>
        <p:nvSpPr>
          <p:cNvPr id="5" name="Espace réservé du numéro de diapositive 4"/>
          <p:cNvSpPr>
            <a:spLocks noGrp="1"/>
          </p:cNvSpPr>
          <p:nvPr>
            <p:ph type="sldNum" sz="quarter" idx="12"/>
          </p:nvPr>
        </p:nvSpPr>
        <p:spPr/>
        <p:txBody>
          <a:bodyPr/>
          <a:lstStyle/>
          <a:p>
            <a:fld id="{4FAB73BC-B049-4115-A692-8D63A059BFB8}" type="slidenum">
              <a:rPr lang="en-US" smtClean="0"/>
              <a:t>17</a:t>
            </a:fld>
            <a:endParaRPr lang="en-US" dirty="0"/>
          </a:p>
        </p:txBody>
      </p:sp>
    </p:spTree>
    <p:extLst>
      <p:ext uri="{BB962C8B-B14F-4D97-AF65-F5344CB8AC3E}">
        <p14:creationId xmlns:p14="http://schemas.microsoft.com/office/powerpoint/2010/main" val="3933695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6117" y="90055"/>
            <a:ext cx="9875520" cy="834736"/>
          </a:xfrm>
        </p:spPr>
        <p:txBody>
          <a:bodyPr>
            <a:normAutofit/>
          </a:bodyPr>
          <a:lstStyle/>
          <a:p>
            <a:r>
              <a:rPr lang="fr-FR" sz="3600" b="1" dirty="0" smtClean="0"/>
              <a:t>Intégration des enfants porteurs de handicaps</a:t>
            </a:r>
            <a:endParaRPr lang="fr-FR" sz="3600" b="1" dirty="0"/>
          </a:p>
        </p:txBody>
      </p:sp>
      <p:sp>
        <p:nvSpPr>
          <p:cNvPr id="3" name="Espace réservé du contenu 2"/>
          <p:cNvSpPr>
            <a:spLocks noGrp="1"/>
          </p:cNvSpPr>
          <p:nvPr>
            <p:ph idx="1"/>
          </p:nvPr>
        </p:nvSpPr>
        <p:spPr>
          <a:xfrm>
            <a:off x="477981" y="779316"/>
            <a:ext cx="11211791" cy="5829302"/>
          </a:xfrm>
        </p:spPr>
        <p:style>
          <a:lnRef idx="2">
            <a:schemeClr val="accent5"/>
          </a:lnRef>
          <a:fillRef idx="1">
            <a:schemeClr val="lt1"/>
          </a:fillRef>
          <a:effectRef idx="0">
            <a:schemeClr val="accent5"/>
          </a:effectRef>
          <a:fontRef idx="minor">
            <a:schemeClr val="dk1"/>
          </a:fontRef>
        </p:style>
        <p:txBody>
          <a:bodyPr>
            <a:normAutofit fontScale="25000" lnSpcReduction="20000"/>
          </a:bodyPr>
          <a:lstStyle/>
          <a:p>
            <a:pPr marL="45720" indent="0">
              <a:buNone/>
            </a:pPr>
            <a:r>
              <a:rPr lang="fr-FR" sz="4800" dirty="0">
                <a:solidFill>
                  <a:schemeClr val="tx1"/>
                </a:solidFill>
              </a:rPr>
              <a:t>Nous accueillons sur le centre des enfants porteurs de handicaps. Il nous a donc paru  primordial de réfléchir sur comment accueillir ces enfants dans les meilleures conditions </a:t>
            </a:r>
            <a:r>
              <a:rPr lang="fr-FR" sz="4800" dirty="0" smtClean="0">
                <a:solidFill>
                  <a:schemeClr val="tx1"/>
                </a:solidFill>
              </a:rPr>
              <a:t>possibles. Les </a:t>
            </a:r>
            <a:r>
              <a:rPr lang="fr-FR" sz="4800" dirty="0">
                <a:solidFill>
                  <a:schemeClr val="tx1"/>
                </a:solidFill>
              </a:rPr>
              <a:t>objectifs de cet accueil sont :</a:t>
            </a:r>
          </a:p>
          <a:p>
            <a:pPr marL="45720" indent="0">
              <a:buNone/>
            </a:pPr>
            <a:r>
              <a:rPr lang="fr-FR" sz="4800" b="1" dirty="0" smtClean="0">
                <a:solidFill>
                  <a:schemeClr val="tx1"/>
                </a:solidFill>
              </a:rPr>
              <a:t>- </a:t>
            </a:r>
            <a:r>
              <a:rPr lang="fr-FR" sz="4800" b="1" dirty="0">
                <a:solidFill>
                  <a:schemeClr val="tx1"/>
                </a:solidFill>
              </a:rPr>
              <a:t>permettre aux enfants porteurs de handicaps de passer de bons moments avec les autres enfants.</a:t>
            </a:r>
            <a:endParaRPr lang="fr-FR" sz="4800" dirty="0">
              <a:solidFill>
                <a:schemeClr val="tx1"/>
              </a:solidFill>
            </a:endParaRPr>
          </a:p>
          <a:p>
            <a:pPr marL="45720" indent="0">
              <a:buNone/>
            </a:pPr>
            <a:r>
              <a:rPr lang="fr-FR" sz="4800" b="1" dirty="0" smtClean="0">
                <a:solidFill>
                  <a:schemeClr val="tx1"/>
                </a:solidFill>
              </a:rPr>
              <a:t>- répondre </a:t>
            </a:r>
            <a:r>
              <a:rPr lang="fr-FR" sz="4800" b="1" dirty="0">
                <a:solidFill>
                  <a:schemeClr val="tx1"/>
                </a:solidFill>
              </a:rPr>
              <a:t>aux besoins physiologiques des enfants porteurs de handicaps afin de ne pas les mettre en insécurité</a:t>
            </a:r>
            <a:r>
              <a:rPr lang="fr-FR" sz="4800" b="1" dirty="0" smtClean="0">
                <a:solidFill>
                  <a:schemeClr val="tx1"/>
                </a:solidFill>
              </a:rPr>
              <a:t>.</a:t>
            </a:r>
            <a:endParaRPr lang="fr-FR" sz="4800" dirty="0">
              <a:solidFill>
                <a:schemeClr val="tx1"/>
              </a:solidFill>
            </a:endParaRPr>
          </a:p>
          <a:p>
            <a:pPr marL="45720" indent="0">
              <a:buNone/>
            </a:pPr>
            <a:r>
              <a:rPr lang="fr-FR" sz="4800" b="1" dirty="0" smtClean="0">
                <a:solidFill>
                  <a:schemeClr val="tx1"/>
                </a:solidFill>
              </a:rPr>
              <a:t> </a:t>
            </a:r>
            <a:r>
              <a:rPr lang="fr-FR" sz="4800" b="1" dirty="0">
                <a:solidFill>
                  <a:schemeClr val="tx1"/>
                </a:solidFill>
              </a:rPr>
              <a:t>- développer chez les autres enfants de l’AL le respect de la différence </a:t>
            </a:r>
            <a:endParaRPr lang="fr-FR" sz="4800" dirty="0">
              <a:solidFill>
                <a:schemeClr val="tx1"/>
              </a:solidFill>
            </a:endParaRPr>
          </a:p>
          <a:p>
            <a:pPr marL="45720" indent="0">
              <a:buNone/>
            </a:pPr>
            <a:r>
              <a:rPr lang="fr-FR" sz="4800" i="1" u="sng" dirty="0" smtClean="0">
                <a:solidFill>
                  <a:schemeClr val="tx1"/>
                </a:solidFill>
              </a:rPr>
              <a:t>Avant </a:t>
            </a:r>
            <a:r>
              <a:rPr lang="fr-FR" sz="4800" i="1" u="sng" dirty="0">
                <a:solidFill>
                  <a:schemeClr val="tx1"/>
                </a:solidFill>
              </a:rPr>
              <a:t>l’accueil </a:t>
            </a:r>
            <a:r>
              <a:rPr lang="fr-FR" sz="4800" i="1" u="sng" dirty="0" smtClean="0">
                <a:solidFill>
                  <a:schemeClr val="tx1"/>
                </a:solidFill>
              </a:rPr>
              <a:t>:</a:t>
            </a:r>
            <a:endParaRPr lang="fr-FR" sz="4800" dirty="0">
              <a:solidFill>
                <a:schemeClr val="tx1"/>
              </a:solidFill>
            </a:endParaRPr>
          </a:p>
          <a:p>
            <a:pPr marL="45720" indent="0">
              <a:buNone/>
            </a:pPr>
            <a:r>
              <a:rPr lang="fr-FR" sz="4800" dirty="0" smtClean="0">
                <a:solidFill>
                  <a:schemeClr val="tx1"/>
                </a:solidFill>
              </a:rPr>
              <a:t>Il </a:t>
            </a:r>
            <a:r>
              <a:rPr lang="fr-FR" sz="4800" dirty="0">
                <a:solidFill>
                  <a:schemeClr val="tx1"/>
                </a:solidFill>
              </a:rPr>
              <a:t>est essentiel pour le directeur de pouvoir rencontrer l’enfant, ses parents, et au besoin son médecin ainsi que l’équipe éducative. </a:t>
            </a:r>
          </a:p>
          <a:p>
            <a:pPr marL="45720" indent="0">
              <a:buNone/>
            </a:pPr>
            <a:r>
              <a:rPr lang="fr-FR" sz="4800" dirty="0">
                <a:solidFill>
                  <a:schemeClr val="tx1"/>
                </a:solidFill>
              </a:rPr>
              <a:t>Cette rencontre permettra de connaître l’enfant, son comportement, ses différents troubles, de présenter le handicap, mais aussi pour les parents de nous expliquer ce qu’ils attendent de cette intégration.</a:t>
            </a:r>
          </a:p>
          <a:p>
            <a:pPr marL="45720" indent="0">
              <a:buNone/>
            </a:pPr>
            <a:r>
              <a:rPr lang="fr-FR" sz="4800" dirty="0" smtClean="0">
                <a:solidFill>
                  <a:schemeClr val="tx1"/>
                </a:solidFill>
              </a:rPr>
              <a:t>Le </a:t>
            </a:r>
            <a:r>
              <a:rPr lang="fr-FR" sz="4800" dirty="0">
                <a:solidFill>
                  <a:schemeClr val="tx1"/>
                </a:solidFill>
              </a:rPr>
              <a:t>directeur devra lui aussi expliquer le fonctionnement de l’accueil et mettre en confiance les parents et l’enfant qui arrive dans un univers encore inconnu.</a:t>
            </a:r>
          </a:p>
          <a:p>
            <a:pPr marL="45720" indent="0">
              <a:buNone/>
            </a:pPr>
            <a:r>
              <a:rPr lang="fr-FR" sz="4800" dirty="0" smtClean="0">
                <a:solidFill>
                  <a:schemeClr val="tx1"/>
                </a:solidFill>
              </a:rPr>
              <a:t>A </a:t>
            </a:r>
            <a:r>
              <a:rPr lang="fr-FR" sz="4800" dirty="0">
                <a:solidFill>
                  <a:schemeClr val="tx1"/>
                </a:solidFill>
              </a:rPr>
              <a:t>la fin de cet entretien est établie une fiche de renseignements complémentaires (qui est confidentielle) ou pour certains un PAI (Protocole d’Accueil Individualisé).</a:t>
            </a:r>
          </a:p>
          <a:p>
            <a:pPr marL="45720" indent="0">
              <a:buNone/>
            </a:pPr>
            <a:r>
              <a:rPr lang="fr-FR" sz="4800" dirty="0" smtClean="0">
                <a:solidFill>
                  <a:schemeClr val="tx1"/>
                </a:solidFill>
              </a:rPr>
              <a:t>Bien </a:t>
            </a:r>
            <a:r>
              <a:rPr lang="fr-FR" sz="4800" dirty="0">
                <a:solidFill>
                  <a:schemeClr val="tx1"/>
                </a:solidFill>
              </a:rPr>
              <a:t>sûr  le directeur se doit d’informer et de sensibiliser l’équipe d’encadrement.</a:t>
            </a:r>
          </a:p>
          <a:p>
            <a:pPr marL="45720" indent="0">
              <a:buNone/>
            </a:pPr>
            <a:r>
              <a:rPr lang="fr-FR" sz="4800" i="1" u="sng" dirty="0">
                <a:solidFill>
                  <a:schemeClr val="tx1"/>
                </a:solidFill>
              </a:rPr>
              <a:t>Pendant l’accueil :</a:t>
            </a:r>
            <a:endParaRPr lang="fr-FR" sz="4800" dirty="0">
              <a:solidFill>
                <a:schemeClr val="tx1"/>
              </a:solidFill>
            </a:endParaRPr>
          </a:p>
          <a:p>
            <a:pPr marL="45720" indent="0">
              <a:buNone/>
            </a:pPr>
            <a:r>
              <a:rPr lang="fr-FR" sz="4800" dirty="0" smtClean="0">
                <a:solidFill>
                  <a:schemeClr val="tx1"/>
                </a:solidFill>
              </a:rPr>
              <a:t>Les </a:t>
            </a:r>
            <a:r>
              <a:rPr lang="fr-FR" sz="4800" dirty="0">
                <a:solidFill>
                  <a:schemeClr val="tx1"/>
                </a:solidFill>
              </a:rPr>
              <a:t>animateurs ou l’animateur référent devra répondre aux besoins premiers de l’enfant (le changer, le nourrir si besoin…), l’accompagner dans les différents moments de la vie quotidienne, dans les temps d’activités et dans les relations au groupe. Il est important de discuter avec tous les enfants de l’accueil et surtout de répondre aux questions de </a:t>
            </a:r>
            <a:r>
              <a:rPr lang="fr-FR" sz="4800" dirty="0" smtClean="0">
                <a:solidFill>
                  <a:schemeClr val="tx1"/>
                </a:solidFill>
              </a:rPr>
              <a:t>chacun.</a:t>
            </a:r>
          </a:p>
          <a:p>
            <a:pPr marL="45720" indent="0">
              <a:buNone/>
            </a:pPr>
            <a:r>
              <a:rPr lang="fr-FR" sz="4800" dirty="0" smtClean="0">
                <a:solidFill>
                  <a:schemeClr val="tx1"/>
                </a:solidFill>
              </a:rPr>
              <a:t>Le </a:t>
            </a:r>
            <a:r>
              <a:rPr lang="fr-FR" sz="4800" dirty="0">
                <a:solidFill>
                  <a:schemeClr val="tx1"/>
                </a:solidFill>
              </a:rPr>
              <a:t>but est que l’enfant porteur de handicap vive des temps de plaisir avec les autres enfants. Cela permettra aussi d’aborder la notion de la </a:t>
            </a:r>
            <a:r>
              <a:rPr lang="fr-FR" sz="4800" dirty="0" smtClean="0">
                <a:solidFill>
                  <a:schemeClr val="tx1"/>
                </a:solidFill>
              </a:rPr>
              <a:t>différence.</a:t>
            </a:r>
          </a:p>
          <a:p>
            <a:pPr marL="45720" indent="0">
              <a:buNone/>
            </a:pPr>
            <a:r>
              <a:rPr lang="fr-FR" sz="4800" dirty="0" smtClean="0">
                <a:solidFill>
                  <a:schemeClr val="tx1"/>
                </a:solidFill>
              </a:rPr>
              <a:t>Il </a:t>
            </a:r>
            <a:r>
              <a:rPr lang="fr-FR" sz="4800" dirty="0">
                <a:solidFill>
                  <a:schemeClr val="tx1"/>
                </a:solidFill>
              </a:rPr>
              <a:t>est aussi important que l’équipe d’encadrement ne surprotège pas l’enfant porteur de handicap, afin que cela ne freine pas son </a:t>
            </a:r>
            <a:r>
              <a:rPr lang="fr-FR" sz="4800" dirty="0" smtClean="0">
                <a:solidFill>
                  <a:schemeClr val="tx1"/>
                </a:solidFill>
              </a:rPr>
              <a:t>évolution.</a:t>
            </a:r>
          </a:p>
          <a:p>
            <a:pPr marL="45720" indent="0">
              <a:buNone/>
            </a:pPr>
            <a:r>
              <a:rPr lang="fr-FR" sz="4800" i="1" u="sng" dirty="0" smtClean="0">
                <a:solidFill>
                  <a:schemeClr val="tx1"/>
                </a:solidFill>
              </a:rPr>
              <a:t>Après </a:t>
            </a:r>
            <a:r>
              <a:rPr lang="fr-FR" sz="4800" i="1" u="sng" dirty="0">
                <a:solidFill>
                  <a:schemeClr val="tx1"/>
                </a:solidFill>
              </a:rPr>
              <a:t>l’accueil </a:t>
            </a:r>
            <a:r>
              <a:rPr lang="fr-FR" sz="4800" i="1" u="sng" dirty="0" smtClean="0">
                <a:solidFill>
                  <a:schemeClr val="tx1"/>
                </a:solidFill>
              </a:rPr>
              <a:t>:</a:t>
            </a:r>
          </a:p>
          <a:p>
            <a:pPr marL="45720" indent="0">
              <a:buNone/>
            </a:pPr>
            <a:r>
              <a:rPr lang="fr-FR" sz="4800" dirty="0" smtClean="0">
                <a:solidFill>
                  <a:schemeClr val="tx1"/>
                </a:solidFill>
              </a:rPr>
              <a:t>Le </a:t>
            </a:r>
            <a:r>
              <a:rPr lang="fr-FR" sz="4800" dirty="0">
                <a:solidFill>
                  <a:schemeClr val="tx1"/>
                </a:solidFill>
              </a:rPr>
              <a:t>retour quotidien fait aux parents est primordial. Il peut être fait comme pour les autres enfants à l’oral en fin de journée. Il s’agira de préciser les points positifs et les limites de l’accueil de l’enfant du point de vue des parents et de l’équipe pédagogique. Au besoin, à la fin du séjour de l’enfant ce bilan pourra se faire par écrit. Il est aussi important de discuter en équipe afin de connaître le vécu des animateurs sur la journée (les problèmes rencontrés, les points positifs, les pistes d’amélioration possibles</a:t>
            </a:r>
            <a:r>
              <a:rPr lang="fr-FR" sz="4800" dirty="0" smtClean="0">
                <a:solidFill>
                  <a:schemeClr val="tx1"/>
                </a:solidFill>
              </a:rPr>
              <a:t>).</a:t>
            </a:r>
          </a:p>
          <a:p>
            <a:pPr marL="45720" indent="0">
              <a:buNone/>
            </a:pPr>
            <a:r>
              <a:rPr lang="fr-FR" sz="4800" dirty="0" smtClean="0">
                <a:solidFill>
                  <a:schemeClr val="tx1"/>
                </a:solidFill>
              </a:rPr>
              <a:t>L’équipe </a:t>
            </a:r>
            <a:r>
              <a:rPr lang="fr-FR" sz="4800" dirty="0">
                <a:solidFill>
                  <a:schemeClr val="tx1"/>
                </a:solidFill>
              </a:rPr>
              <a:t>pédagogique devra se poser la question : l’intégration de l’enfant porteur de handicap   est – elle réussit?</a:t>
            </a:r>
          </a:p>
          <a:p>
            <a:endParaRPr lang="fr-FR" dirty="0"/>
          </a:p>
        </p:txBody>
      </p:sp>
      <p:sp>
        <p:nvSpPr>
          <p:cNvPr id="4" name="Espace réservé du numéro de diapositive 3"/>
          <p:cNvSpPr>
            <a:spLocks noGrp="1"/>
          </p:cNvSpPr>
          <p:nvPr>
            <p:ph type="sldNum" sz="quarter" idx="12"/>
          </p:nvPr>
        </p:nvSpPr>
        <p:spPr/>
        <p:txBody>
          <a:bodyPr/>
          <a:lstStyle/>
          <a:p>
            <a:fld id="{4FAB73BC-B049-4115-A692-8D63A059BFB8}" type="slidenum">
              <a:rPr lang="en-US" smtClean="0"/>
              <a:t>18</a:t>
            </a:fld>
            <a:endParaRPr lang="en-US" dirty="0"/>
          </a:p>
        </p:txBody>
      </p:sp>
    </p:spTree>
    <p:extLst>
      <p:ext uri="{BB962C8B-B14F-4D97-AF65-F5344CB8AC3E}">
        <p14:creationId xmlns:p14="http://schemas.microsoft.com/office/powerpoint/2010/main" val="3011259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09980" y="-557149"/>
            <a:ext cx="9966960" cy="2926080"/>
          </a:xfrm>
        </p:spPr>
        <p:txBody>
          <a:bodyPr/>
          <a:lstStyle/>
          <a:p>
            <a:r>
              <a:rPr lang="fr-FR" dirty="0" smtClean="0"/>
              <a:t>SEJOURS COURTS</a:t>
            </a:r>
            <a:endParaRPr lang="fr-FR" dirty="0"/>
          </a:p>
        </p:txBody>
      </p:sp>
      <p:sp>
        <p:nvSpPr>
          <p:cNvPr id="3" name="Sous-titre 2"/>
          <p:cNvSpPr>
            <a:spLocks noGrp="1"/>
          </p:cNvSpPr>
          <p:nvPr>
            <p:ph type="subTitle" idx="1"/>
          </p:nvPr>
        </p:nvSpPr>
        <p:spPr/>
        <p:txBody>
          <a:bodyPr>
            <a:normAutofit/>
          </a:bodyPr>
          <a:lstStyle/>
          <a:p>
            <a:r>
              <a:rPr lang="fr-FR" sz="3200" b="1" dirty="0" smtClean="0"/>
              <a:t>ÉTÉ 2015</a:t>
            </a:r>
            <a:endParaRPr lang="fr-FR" sz="3200" b="1"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5320" y="4423427"/>
            <a:ext cx="4024745" cy="2136862"/>
          </a:xfrm>
          <a:prstGeom prst="rect">
            <a:avLst/>
          </a:prstGeom>
        </p:spPr>
      </p:pic>
      <p:sp>
        <p:nvSpPr>
          <p:cNvPr id="5" name="Espace réservé du numéro de diapositive 4"/>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2250288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772" y="0"/>
            <a:ext cx="9875520" cy="945573"/>
          </a:xfrm>
        </p:spPr>
        <p:txBody>
          <a:bodyPr>
            <a:normAutofit/>
          </a:bodyPr>
          <a:lstStyle/>
          <a:p>
            <a:r>
              <a:rPr lang="fr-FR" sz="3200" b="1" dirty="0" smtClean="0"/>
              <a:t>SOMMAIRE</a:t>
            </a:r>
            <a:endParaRPr lang="fr-FR" sz="3200" b="1" dirty="0"/>
          </a:p>
        </p:txBody>
      </p:sp>
      <p:sp>
        <p:nvSpPr>
          <p:cNvPr id="3" name="Espace réservé du contenu 2"/>
          <p:cNvSpPr>
            <a:spLocks noGrp="1"/>
          </p:cNvSpPr>
          <p:nvPr>
            <p:ph sz="half" idx="1"/>
          </p:nvPr>
        </p:nvSpPr>
        <p:spPr>
          <a:xfrm>
            <a:off x="396933" y="727362"/>
            <a:ext cx="11261668" cy="5351320"/>
          </a:xfrm>
        </p:spPr>
        <p:txBody>
          <a:bodyPr>
            <a:normAutofit/>
          </a:bodyPr>
          <a:lstStyle/>
          <a:p>
            <a:r>
              <a:rPr lang="fr-FR" sz="2000" dirty="0" smtClean="0"/>
              <a:t>Page 3: « c’est quoi un projet pédagogique »</a:t>
            </a:r>
          </a:p>
          <a:p>
            <a:r>
              <a:rPr lang="fr-FR" sz="2000" dirty="0" smtClean="0"/>
              <a:t>Page 4: Le Projet Educatif de la commune: valeurs éducatives et moyens mis en place</a:t>
            </a:r>
          </a:p>
          <a:p>
            <a:r>
              <a:rPr lang="fr-FR" sz="2000" dirty="0" smtClean="0"/>
              <a:t>Page 5: Situation initiale (la commune, les locaux, sites exploitables et matériel, partenariats possibles)</a:t>
            </a:r>
          </a:p>
          <a:p>
            <a:pPr marL="45720" indent="0">
              <a:buNone/>
            </a:pPr>
            <a:r>
              <a:rPr lang="fr-FR" sz="2000" b="1" u="sng" dirty="0" smtClean="0"/>
              <a:t>Descriptif Accueil de Loisirs</a:t>
            </a:r>
          </a:p>
          <a:p>
            <a:pPr lvl="1"/>
            <a:r>
              <a:rPr lang="fr-FR" sz="1800" dirty="0" smtClean="0"/>
              <a:t>Page 6: les locaux</a:t>
            </a:r>
          </a:p>
          <a:p>
            <a:pPr lvl="1"/>
            <a:r>
              <a:rPr lang="fr-FR" sz="1800" dirty="0" smtClean="0"/>
              <a:t>Page 7: capacités d’accueil, inscriptions, horaires</a:t>
            </a:r>
          </a:p>
          <a:p>
            <a:pPr lvl="1"/>
            <a:r>
              <a:rPr lang="fr-FR" sz="1800" dirty="0" smtClean="0"/>
              <a:t> Page 8: le personnel et la communication</a:t>
            </a:r>
          </a:p>
          <a:p>
            <a:pPr lvl="1"/>
            <a:r>
              <a:rPr lang="fr-FR" sz="1800" dirty="0" smtClean="0"/>
              <a:t>Page 9: les tarifs</a:t>
            </a:r>
          </a:p>
          <a:p>
            <a:pPr lvl="1"/>
            <a:r>
              <a:rPr lang="fr-FR" sz="1800" dirty="0" smtClean="0"/>
              <a:t>Page 10: une « journée type » à l’Accueil de Loisirs</a:t>
            </a:r>
          </a:p>
          <a:p>
            <a:r>
              <a:rPr lang="fr-FR" sz="2000" dirty="0" smtClean="0"/>
              <a:t>Page 11: les objectifs pédagogiques fixés par l’équipe</a:t>
            </a:r>
          </a:p>
          <a:p>
            <a:r>
              <a:rPr lang="fr-FR" sz="2000" dirty="0" smtClean="0"/>
              <a:t>Page 18: l’équipe pédagogique</a:t>
            </a:r>
          </a:p>
          <a:p>
            <a:r>
              <a:rPr lang="fr-FR" sz="2000" dirty="0" smtClean="0"/>
              <a:t>Page 20: l’intégration des enfants porteurs de handicaps</a:t>
            </a:r>
          </a:p>
          <a:p>
            <a:r>
              <a:rPr lang="fr-FR" sz="2000" dirty="0" smtClean="0"/>
              <a:t>Page 21: les séjours ÉTÉ 2015</a:t>
            </a:r>
          </a:p>
          <a:p>
            <a:endParaRPr lang="fr-FR" dirty="0" smtClean="0"/>
          </a:p>
          <a:p>
            <a:endParaRPr lang="fr-FR" dirty="0" smtClean="0"/>
          </a:p>
          <a:p>
            <a:endParaRPr lang="fr-FR" dirty="0" smtClean="0"/>
          </a:p>
        </p:txBody>
      </p:sp>
      <p:sp>
        <p:nvSpPr>
          <p:cNvPr id="4" name="Espace réservé du numéro de diapositive 3"/>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2941587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3000" y="609599"/>
            <a:ext cx="9875520" cy="5760027"/>
          </a:xfrm>
        </p:spPr>
        <p:txBody>
          <a:bodyPr>
            <a:normAutofit fontScale="90000"/>
          </a:bodyPr>
          <a:lstStyle/>
          <a:p>
            <a:r>
              <a:rPr lang="fr-FR" sz="1800" dirty="0">
                <a:solidFill>
                  <a:schemeClr val="tx1"/>
                </a:solidFill>
              </a:rPr>
              <a:t>A la demande des enfants et des parents, nous mettons en place cet été sur 4 tranches d’âge des séjours courts.</a:t>
            </a:r>
            <a:br>
              <a:rPr lang="fr-FR" sz="1800" dirty="0">
                <a:solidFill>
                  <a:schemeClr val="tx1"/>
                </a:solidFill>
              </a:rPr>
            </a:br>
            <a:r>
              <a:rPr lang="fr-FR" sz="1800" dirty="0">
                <a:solidFill>
                  <a:schemeClr val="tx1"/>
                </a:solidFill>
              </a:rPr>
              <a:t>Il faut bien garder à l’esprit que pour certains enfants ce sera la première fois qu’ils dormiront sous tente sans leurs parents. Il sera donc très important de rassurer les enfants.</a:t>
            </a:r>
            <a:br>
              <a:rPr lang="fr-FR" sz="1800" dirty="0">
                <a:solidFill>
                  <a:schemeClr val="tx1"/>
                </a:solidFill>
              </a:rPr>
            </a:br>
            <a:r>
              <a:rPr lang="fr-FR" sz="1800" dirty="0">
                <a:solidFill>
                  <a:schemeClr val="tx1"/>
                </a:solidFill>
              </a:rPr>
              <a:t>Le séjour court est aussi un moment angoissant pour les parents qui nous laissent leurs enfants. C’est donc à l’équipe pédagogique de bien communiquer avec les parents sur le déroulement, le trousseau à fournir, comment vont se passer les baignades, la toilette, le couchage…</a:t>
            </a:r>
            <a:br>
              <a:rPr lang="fr-FR" sz="1800" dirty="0">
                <a:solidFill>
                  <a:schemeClr val="tx1"/>
                </a:solidFill>
              </a:rPr>
            </a:br>
            <a:r>
              <a:rPr lang="fr-FR" sz="1800" dirty="0">
                <a:solidFill>
                  <a:schemeClr val="tx1"/>
                </a:solidFill>
              </a:rPr>
              <a:t> </a:t>
            </a:r>
            <a:br>
              <a:rPr lang="fr-FR" sz="1800" dirty="0">
                <a:solidFill>
                  <a:schemeClr val="tx1"/>
                </a:solidFill>
              </a:rPr>
            </a:br>
            <a:r>
              <a:rPr lang="fr-FR" sz="1800" b="1" u="sng" dirty="0">
                <a:solidFill>
                  <a:schemeClr val="tx1"/>
                </a:solidFill>
              </a:rPr>
              <a:t>L’objectif du séjour court</a:t>
            </a:r>
            <a:r>
              <a:rPr lang="fr-FR" sz="1800" dirty="0">
                <a:solidFill>
                  <a:schemeClr val="tx1"/>
                </a:solidFill>
              </a:rPr>
              <a:t/>
            </a:r>
            <a:br>
              <a:rPr lang="fr-FR" sz="1800" dirty="0">
                <a:solidFill>
                  <a:schemeClr val="tx1"/>
                </a:solidFill>
              </a:rPr>
            </a:br>
            <a:r>
              <a:rPr lang="fr-FR" sz="1800" dirty="0">
                <a:solidFill>
                  <a:schemeClr val="tx1"/>
                </a:solidFill>
              </a:rPr>
              <a:t>Les mots d’enfants « dormir avec les copains, se baigner, rigoler »</a:t>
            </a:r>
            <a:br>
              <a:rPr lang="fr-FR" sz="1800" dirty="0">
                <a:solidFill>
                  <a:schemeClr val="tx1"/>
                </a:solidFill>
              </a:rPr>
            </a:br>
            <a:r>
              <a:rPr lang="fr-FR" sz="1800" dirty="0">
                <a:solidFill>
                  <a:schemeClr val="tx1"/>
                </a:solidFill>
              </a:rPr>
              <a:t>Les mots des jeunes « être tranquille entre copains, découvrir des nouvelles activités »</a:t>
            </a:r>
            <a:br>
              <a:rPr lang="fr-FR" sz="1800" dirty="0">
                <a:solidFill>
                  <a:schemeClr val="tx1"/>
                </a:solidFill>
              </a:rPr>
            </a:br>
            <a:r>
              <a:rPr lang="fr-FR" sz="1800" dirty="0">
                <a:solidFill>
                  <a:schemeClr val="tx1"/>
                </a:solidFill>
              </a:rPr>
              <a:t> </a:t>
            </a:r>
            <a:br>
              <a:rPr lang="fr-FR" sz="1800" dirty="0">
                <a:solidFill>
                  <a:schemeClr val="tx1"/>
                </a:solidFill>
              </a:rPr>
            </a:br>
            <a:r>
              <a:rPr lang="fr-FR" sz="1800" b="1" dirty="0">
                <a:solidFill>
                  <a:schemeClr val="tx1"/>
                </a:solidFill>
              </a:rPr>
              <a:t>Permettre aux enfants de découvrir une autre expérience de vacances, d’être acteurs de leurs vacances</a:t>
            </a:r>
            <a:r>
              <a:rPr lang="fr-FR" sz="1800" dirty="0">
                <a:solidFill>
                  <a:schemeClr val="tx1"/>
                </a:solidFill>
              </a:rPr>
              <a:t/>
            </a:r>
            <a:br>
              <a:rPr lang="fr-FR" sz="1800" dirty="0">
                <a:solidFill>
                  <a:schemeClr val="tx1"/>
                </a:solidFill>
              </a:rPr>
            </a:br>
            <a:r>
              <a:rPr lang="fr-FR" sz="1800" b="1" dirty="0">
                <a:solidFill>
                  <a:schemeClr val="tx1"/>
                </a:solidFill>
              </a:rPr>
              <a:t>et partager des moments de plaisirs avec les copains.</a:t>
            </a:r>
            <a:r>
              <a:rPr lang="fr-FR" sz="1800" dirty="0">
                <a:solidFill>
                  <a:schemeClr val="tx1"/>
                </a:solidFill>
              </a:rPr>
              <a:t/>
            </a:r>
            <a:br>
              <a:rPr lang="fr-FR" sz="1800" dirty="0">
                <a:solidFill>
                  <a:schemeClr val="tx1"/>
                </a:solidFill>
              </a:rPr>
            </a:br>
            <a:r>
              <a:rPr lang="fr-FR" sz="1800" b="1" dirty="0">
                <a:solidFill>
                  <a:schemeClr val="tx1"/>
                </a:solidFill>
              </a:rPr>
              <a:t> </a:t>
            </a:r>
            <a:r>
              <a:rPr lang="fr-FR" sz="1800" dirty="0">
                <a:solidFill>
                  <a:schemeClr val="tx1"/>
                </a:solidFill>
              </a:rPr>
              <a:t/>
            </a:r>
            <a:br>
              <a:rPr lang="fr-FR" sz="1800" dirty="0">
                <a:solidFill>
                  <a:schemeClr val="tx1"/>
                </a:solidFill>
              </a:rPr>
            </a:br>
            <a:r>
              <a:rPr lang="fr-FR" sz="1800" b="1" dirty="0">
                <a:solidFill>
                  <a:schemeClr val="tx1"/>
                </a:solidFill>
              </a:rPr>
              <a:t>* </a:t>
            </a:r>
            <a:r>
              <a:rPr lang="fr-FR" sz="1800" dirty="0">
                <a:solidFill>
                  <a:schemeClr val="tx1"/>
                </a:solidFill>
              </a:rPr>
              <a:t>dormir sous tente avec les copains (les enfants pourront choisir avec qui ils souhaitent dormir, tout en respectant la non-mixité)</a:t>
            </a:r>
            <a:br>
              <a:rPr lang="fr-FR" sz="1800" dirty="0">
                <a:solidFill>
                  <a:schemeClr val="tx1"/>
                </a:solidFill>
              </a:rPr>
            </a:br>
            <a:r>
              <a:rPr lang="fr-FR" sz="1800" dirty="0">
                <a:solidFill>
                  <a:schemeClr val="tx1"/>
                </a:solidFill>
              </a:rPr>
              <a:t>* faire les courses pour les repas (avant et pendant le séjour)</a:t>
            </a:r>
            <a:br>
              <a:rPr lang="fr-FR" sz="1800" dirty="0">
                <a:solidFill>
                  <a:schemeClr val="tx1"/>
                </a:solidFill>
              </a:rPr>
            </a:br>
            <a:r>
              <a:rPr lang="fr-FR" sz="1800" dirty="0">
                <a:solidFill>
                  <a:schemeClr val="tx1"/>
                </a:solidFill>
              </a:rPr>
              <a:t>* réaliser les menus (les enfants réaliseront les menus, aux animateurs de faire attention à l’équilibre des menus)</a:t>
            </a:r>
            <a:br>
              <a:rPr lang="fr-FR" sz="1800" dirty="0">
                <a:solidFill>
                  <a:schemeClr val="tx1"/>
                </a:solidFill>
              </a:rPr>
            </a:br>
            <a:r>
              <a:rPr lang="fr-FR" sz="1800" dirty="0">
                <a:solidFill>
                  <a:schemeClr val="tx1"/>
                </a:solidFill>
              </a:rPr>
              <a:t>* participer aux différentes tâches (préparation des repas, vaisselle, rangement…)</a:t>
            </a:r>
            <a:br>
              <a:rPr lang="fr-FR" sz="1800" dirty="0">
                <a:solidFill>
                  <a:schemeClr val="tx1"/>
                </a:solidFill>
              </a:rPr>
            </a:br>
            <a:r>
              <a:rPr lang="fr-FR" sz="1800" dirty="0">
                <a:solidFill>
                  <a:schemeClr val="tx1"/>
                </a:solidFill>
              </a:rPr>
              <a:t>* préparer le matériel avant de partir</a:t>
            </a:r>
            <a:br>
              <a:rPr lang="fr-FR" sz="1800" dirty="0">
                <a:solidFill>
                  <a:schemeClr val="tx1"/>
                </a:solidFill>
              </a:rPr>
            </a:br>
            <a:r>
              <a:rPr lang="fr-FR" sz="1800" dirty="0">
                <a:solidFill>
                  <a:schemeClr val="tx1"/>
                </a:solidFill>
              </a:rPr>
              <a:t>* participer aux veillées</a:t>
            </a:r>
          </a:p>
        </p:txBody>
      </p:sp>
      <p:sp>
        <p:nvSpPr>
          <p:cNvPr id="3" name="Espace réservé du numéro de diapositive 2"/>
          <p:cNvSpPr>
            <a:spLocks noGrp="1"/>
          </p:cNvSpPr>
          <p:nvPr>
            <p:ph type="sldNum" sz="quarter" idx="12"/>
          </p:nvPr>
        </p:nvSpPr>
        <p:spPr/>
        <p:txBody>
          <a:bodyPr/>
          <a:lstStyle/>
          <a:p>
            <a:fld id="{4FAB73BC-B049-4115-A692-8D63A059BFB8}" type="slidenum">
              <a:rPr lang="en-US" smtClean="0"/>
              <a:t>20</a:t>
            </a:fld>
            <a:endParaRPr lang="en-US" dirty="0"/>
          </a:p>
        </p:txBody>
      </p:sp>
    </p:spTree>
    <p:extLst>
      <p:ext uri="{BB962C8B-B14F-4D97-AF65-F5344CB8AC3E}">
        <p14:creationId xmlns:p14="http://schemas.microsoft.com/office/powerpoint/2010/main" val="115880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70163" y="297402"/>
            <a:ext cx="5527963" cy="461134"/>
          </a:xfrm>
        </p:spPr>
        <p:txBody>
          <a:bodyPr>
            <a:normAutofit/>
          </a:bodyPr>
          <a:lstStyle/>
          <a:p>
            <a:pPr algn="ctr"/>
            <a:r>
              <a:rPr lang="fr-FR" sz="1800" dirty="0" smtClean="0"/>
              <a:t>Séjour 3/6 ans du 19 au 21 août à Le </a:t>
            </a:r>
            <a:r>
              <a:rPr lang="fr-FR" sz="1800" dirty="0" err="1" smtClean="0"/>
              <a:t>Guerno</a:t>
            </a:r>
            <a:endParaRPr lang="fr-FR" sz="1800" dirty="0"/>
          </a:p>
        </p:txBody>
      </p:sp>
      <p:sp>
        <p:nvSpPr>
          <p:cNvPr id="7" name="Espace réservé du texte 2"/>
          <p:cNvSpPr>
            <a:spLocks noGrp="1"/>
          </p:cNvSpPr>
          <p:nvPr>
            <p:ph type="body" idx="1"/>
          </p:nvPr>
        </p:nvSpPr>
        <p:spPr>
          <a:xfrm>
            <a:off x="6241472" y="297402"/>
            <a:ext cx="5527963" cy="461134"/>
          </a:xfrm>
        </p:spPr>
        <p:txBody>
          <a:bodyPr>
            <a:normAutofit/>
          </a:bodyPr>
          <a:lstStyle/>
          <a:p>
            <a:r>
              <a:rPr lang="fr-FR" sz="1800" dirty="0" smtClean="0"/>
              <a:t>Séjour 6/8 ans du 4 au 7 août à l’Iles aux Pies</a:t>
            </a:r>
            <a:endParaRPr lang="fr-FR" sz="1800" dirty="0"/>
          </a:p>
        </p:txBody>
      </p:sp>
      <p:sp>
        <p:nvSpPr>
          <p:cNvPr id="8" name="Espace réservé du texte 2"/>
          <p:cNvSpPr>
            <a:spLocks noGrp="1"/>
          </p:cNvSpPr>
          <p:nvPr>
            <p:ph type="body" idx="1"/>
          </p:nvPr>
        </p:nvSpPr>
        <p:spPr>
          <a:xfrm>
            <a:off x="270162" y="4472286"/>
            <a:ext cx="5527963" cy="461134"/>
          </a:xfrm>
        </p:spPr>
        <p:txBody>
          <a:bodyPr>
            <a:normAutofit/>
          </a:bodyPr>
          <a:lstStyle/>
          <a:p>
            <a:r>
              <a:rPr lang="fr-FR" sz="1800" dirty="0" smtClean="0"/>
              <a:t>Séjour 9/10 ans du 28 au 31 juillet à Pont </a:t>
            </a:r>
            <a:r>
              <a:rPr lang="fr-FR" sz="1800" dirty="0" err="1" smtClean="0"/>
              <a:t>Caffino</a:t>
            </a:r>
            <a:endParaRPr lang="fr-FR" sz="1800" dirty="0"/>
          </a:p>
        </p:txBody>
      </p:sp>
      <p:sp>
        <p:nvSpPr>
          <p:cNvPr id="9" name="Espace réservé du texte 2"/>
          <p:cNvSpPr>
            <a:spLocks noGrp="1"/>
          </p:cNvSpPr>
          <p:nvPr>
            <p:ph type="body" idx="1"/>
          </p:nvPr>
        </p:nvSpPr>
        <p:spPr>
          <a:xfrm>
            <a:off x="6230995" y="4388025"/>
            <a:ext cx="5527963" cy="629656"/>
          </a:xfrm>
        </p:spPr>
        <p:txBody>
          <a:bodyPr>
            <a:normAutofit/>
          </a:bodyPr>
          <a:lstStyle/>
          <a:p>
            <a:r>
              <a:rPr lang="fr-FR" sz="1800" dirty="0" smtClean="0"/>
              <a:t>Séjour plus de 11 ans du 20 au 24 juillet à </a:t>
            </a:r>
            <a:r>
              <a:rPr lang="fr-FR" sz="1800" dirty="0" err="1" smtClean="0"/>
              <a:t>Plouharnel</a:t>
            </a:r>
            <a:endParaRPr lang="fr-FR" sz="1800" dirty="0"/>
          </a:p>
        </p:txBody>
      </p:sp>
      <p:sp>
        <p:nvSpPr>
          <p:cNvPr id="16" name="Espace réservé du contenu 15"/>
          <p:cNvSpPr>
            <a:spLocks noGrp="1"/>
          </p:cNvSpPr>
          <p:nvPr>
            <p:ph sz="half" idx="2"/>
          </p:nvPr>
        </p:nvSpPr>
        <p:spPr>
          <a:xfrm>
            <a:off x="212707" y="769168"/>
            <a:ext cx="5527963" cy="2140158"/>
          </a:xfrm>
        </p:spPr>
        <p:style>
          <a:lnRef idx="2">
            <a:schemeClr val="accent5"/>
          </a:lnRef>
          <a:fillRef idx="1">
            <a:schemeClr val="lt1"/>
          </a:fillRef>
          <a:effectRef idx="0">
            <a:schemeClr val="accent5"/>
          </a:effectRef>
          <a:fontRef idx="minor">
            <a:schemeClr val="dk1"/>
          </a:fontRef>
        </p:style>
        <p:txBody>
          <a:bodyPr>
            <a:normAutofit/>
          </a:bodyPr>
          <a:lstStyle/>
          <a:p>
            <a:pPr marL="45720" indent="0">
              <a:buNone/>
            </a:pPr>
            <a:r>
              <a:rPr lang="fr-FR" sz="1800" b="1" dirty="0" smtClean="0">
                <a:solidFill>
                  <a:schemeClr val="tx1"/>
                </a:solidFill>
              </a:rPr>
              <a:t>« Parc de </a:t>
            </a:r>
            <a:r>
              <a:rPr lang="fr-FR" sz="1800" b="1" dirty="0" err="1" smtClean="0">
                <a:solidFill>
                  <a:schemeClr val="tx1"/>
                </a:solidFill>
              </a:rPr>
              <a:t>Branféré</a:t>
            </a:r>
            <a:r>
              <a:rPr lang="fr-FR" sz="1800" b="1" dirty="0" smtClean="0">
                <a:solidFill>
                  <a:schemeClr val="tx1"/>
                </a:solidFill>
              </a:rPr>
              <a:t> » (3 jours et 2 nuits)</a:t>
            </a:r>
          </a:p>
          <a:p>
            <a:pPr marL="45720" indent="0" algn="just">
              <a:buNone/>
            </a:pPr>
            <a:r>
              <a:rPr lang="fr-FR" sz="1800" dirty="0" smtClean="0">
                <a:solidFill>
                  <a:schemeClr val="tx1"/>
                </a:solidFill>
              </a:rPr>
              <a:t>Découverte des espèces du parc: apprendre à observer et approcher les animaux en les respectant. </a:t>
            </a:r>
            <a:endParaRPr lang="fr-FR" sz="1800" dirty="0">
              <a:solidFill>
                <a:schemeClr val="tx1"/>
              </a:solidFill>
            </a:endParaRPr>
          </a:p>
          <a:p>
            <a:pPr marL="45720" indent="0" algn="just">
              <a:buNone/>
            </a:pPr>
            <a:r>
              <a:rPr lang="fr-FR" sz="1800" dirty="0" err="1" smtClean="0">
                <a:solidFill>
                  <a:schemeClr val="tx1"/>
                </a:solidFill>
              </a:rPr>
              <a:t>Parcabout</a:t>
            </a:r>
            <a:r>
              <a:rPr lang="fr-FR" sz="1800" dirty="0" smtClean="0">
                <a:solidFill>
                  <a:schemeClr val="tx1"/>
                </a:solidFill>
              </a:rPr>
              <a:t> et ferme pédagogique</a:t>
            </a:r>
          </a:p>
        </p:txBody>
      </p:sp>
      <p:sp>
        <p:nvSpPr>
          <p:cNvPr id="21" name="Espace réservé du contenu 15"/>
          <p:cNvSpPr>
            <a:spLocks noGrp="1"/>
          </p:cNvSpPr>
          <p:nvPr>
            <p:ph sz="half" idx="2"/>
          </p:nvPr>
        </p:nvSpPr>
        <p:spPr>
          <a:xfrm>
            <a:off x="6241470" y="5054018"/>
            <a:ext cx="5527963" cy="1415039"/>
          </a:xfrm>
        </p:spPr>
        <p:style>
          <a:lnRef idx="2">
            <a:schemeClr val="accent5"/>
          </a:lnRef>
          <a:fillRef idx="1">
            <a:schemeClr val="lt1"/>
          </a:fillRef>
          <a:effectRef idx="0">
            <a:schemeClr val="accent5"/>
          </a:effectRef>
          <a:fontRef idx="minor">
            <a:schemeClr val="dk1"/>
          </a:fontRef>
        </p:style>
        <p:txBody>
          <a:bodyPr>
            <a:normAutofit/>
          </a:bodyPr>
          <a:lstStyle/>
          <a:p>
            <a:pPr marL="45720" indent="0">
              <a:buNone/>
            </a:pPr>
            <a:r>
              <a:rPr lang="fr-FR" sz="1800" b="1" dirty="0" smtClean="0">
                <a:solidFill>
                  <a:schemeClr val="tx1"/>
                </a:solidFill>
              </a:rPr>
              <a:t>5 jours et 4 nuits en presqu’île de Quiberon</a:t>
            </a:r>
          </a:p>
          <a:p>
            <a:pPr marL="45720" indent="0">
              <a:buNone/>
            </a:pPr>
            <a:r>
              <a:rPr lang="fr-FR" sz="1800" dirty="0" smtClean="0">
                <a:solidFill>
                  <a:schemeClr val="tx1"/>
                </a:solidFill>
              </a:rPr>
              <a:t>Séances de </a:t>
            </a:r>
            <a:r>
              <a:rPr lang="fr-FR" sz="1800" dirty="0" err="1" smtClean="0">
                <a:solidFill>
                  <a:schemeClr val="tx1"/>
                </a:solidFill>
              </a:rPr>
              <a:t>Waves</a:t>
            </a:r>
            <a:r>
              <a:rPr lang="fr-FR" sz="1800" dirty="0" smtClean="0">
                <a:solidFill>
                  <a:schemeClr val="tx1"/>
                </a:solidFill>
              </a:rPr>
              <a:t> rafting (raft de mer), kayak surf, pirogue hawaïenne, baignades, vélo et animations locales.</a:t>
            </a:r>
            <a:endParaRPr lang="fr-FR" sz="1800" dirty="0">
              <a:solidFill>
                <a:schemeClr val="tx1"/>
              </a:solidFill>
            </a:endParaRPr>
          </a:p>
        </p:txBody>
      </p:sp>
      <p:sp>
        <p:nvSpPr>
          <p:cNvPr id="22" name="Espace réservé du contenu 15"/>
          <p:cNvSpPr>
            <a:spLocks noGrp="1"/>
          </p:cNvSpPr>
          <p:nvPr>
            <p:ph sz="half" idx="2"/>
          </p:nvPr>
        </p:nvSpPr>
        <p:spPr>
          <a:xfrm>
            <a:off x="270162" y="5054018"/>
            <a:ext cx="5527963" cy="1415040"/>
          </a:xfrm>
        </p:spPr>
        <p:style>
          <a:lnRef idx="2">
            <a:schemeClr val="accent5"/>
          </a:lnRef>
          <a:fillRef idx="1">
            <a:schemeClr val="lt1"/>
          </a:fillRef>
          <a:effectRef idx="0">
            <a:schemeClr val="accent5"/>
          </a:effectRef>
          <a:fontRef idx="minor">
            <a:schemeClr val="dk1"/>
          </a:fontRef>
        </p:style>
        <p:txBody>
          <a:bodyPr>
            <a:normAutofit/>
          </a:bodyPr>
          <a:lstStyle/>
          <a:p>
            <a:pPr marL="45720" indent="0">
              <a:buNone/>
            </a:pPr>
            <a:r>
              <a:rPr lang="fr-FR" sz="1800" b="1" dirty="0" smtClean="0">
                <a:solidFill>
                  <a:schemeClr val="tx1"/>
                </a:solidFill>
              </a:rPr>
              <a:t>« Séjour nature » (4 jours et 3 nuits)</a:t>
            </a:r>
          </a:p>
          <a:p>
            <a:pPr marL="45720" indent="0">
              <a:buNone/>
            </a:pPr>
            <a:r>
              <a:rPr lang="fr-FR" sz="1800" dirty="0" smtClean="0">
                <a:solidFill>
                  <a:schemeClr val="tx1"/>
                </a:solidFill>
              </a:rPr>
              <a:t>Activités de pleine nature: tir à l’arc, rallye nature et VTT</a:t>
            </a:r>
            <a:endParaRPr lang="fr-FR" sz="1800" dirty="0">
              <a:solidFill>
                <a:schemeClr val="tx1"/>
              </a:solidFill>
            </a:endParaRPr>
          </a:p>
        </p:txBody>
      </p:sp>
      <p:sp>
        <p:nvSpPr>
          <p:cNvPr id="23" name="Espace réservé du contenu 15"/>
          <p:cNvSpPr>
            <a:spLocks noGrp="1"/>
          </p:cNvSpPr>
          <p:nvPr>
            <p:ph sz="half" idx="2"/>
          </p:nvPr>
        </p:nvSpPr>
        <p:spPr>
          <a:xfrm>
            <a:off x="6230996" y="922019"/>
            <a:ext cx="5527963" cy="1768018"/>
          </a:xfrm>
        </p:spPr>
        <p:style>
          <a:lnRef idx="2">
            <a:schemeClr val="accent5"/>
          </a:lnRef>
          <a:fillRef idx="1">
            <a:schemeClr val="lt1"/>
          </a:fillRef>
          <a:effectRef idx="0">
            <a:schemeClr val="accent5"/>
          </a:effectRef>
          <a:fontRef idx="minor">
            <a:schemeClr val="dk1"/>
          </a:fontRef>
        </p:style>
        <p:txBody>
          <a:bodyPr>
            <a:normAutofit/>
          </a:bodyPr>
          <a:lstStyle/>
          <a:p>
            <a:pPr marL="45720" indent="0">
              <a:buNone/>
            </a:pPr>
            <a:r>
              <a:rPr lang="fr-FR" sz="1800" b="1" dirty="0" smtClean="0">
                <a:solidFill>
                  <a:schemeClr val="tx1"/>
                </a:solidFill>
              </a:rPr>
              <a:t>« A la découverte de l’Oust » (4 jours et 3 nuits)</a:t>
            </a:r>
          </a:p>
          <a:p>
            <a:pPr marL="45720" indent="0">
              <a:buNone/>
            </a:pPr>
            <a:r>
              <a:rPr lang="fr-FR" sz="1800" dirty="0" smtClean="0">
                <a:solidFill>
                  <a:schemeClr val="tx1"/>
                </a:solidFill>
              </a:rPr>
              <a:t>Séance de kayak, course d’orientation et activités manuelles à base de joncs.</a:t>
            </a:r>
            <a:endParaRPr lang="fr-FR" sz="1800" dirty="0">
              <a:solidFill>
                <a:schemeClr val="tx1"/>
              </a:solidFill>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948" y="2391092"/>
            <a:ext cx="1308389" cy="1828208"/>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497" y="3305196"/>
            <a:ext cx="1125682" cy="1125682"/>
          </a:xfrm>
          <a:prstGeom prst="rect">
            <a:avLst/>
          </a:prstGeom>
        </p:spPr>
      </p:pic>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2024" y="2993577"/>
            <a:ext cx="1877291" cy="1437301"/>
          </a:xfrm>
          <a:prstGeom prst="rect">
            <a:avLst/>
          </a:prstGeom>
        </p:spPr>
      </p:pic>
      <p:pic>
        <p:nvPicPr>
          <p:cNvPr id="12" name="Imag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87163" y="2909326"/>
            <a:ext cx="1637916" cy="1105593"/>
          </a:xfrm>
          <a:prstGeom prst="rect">
            <a:avLst/>
          </a:prstGeom>
        </p:spPr>
      </p:pic>
      <p:sp>
        <p:nvSpPr>
          <p:cNvPr id="2" name="Espace réservé du numéro de diapositive 1"/>
          <p:cNvSpPr>
            <a:spLocks noGrp="1"/>
          </p:cNvSpPr>
          <p:nvPr>
            <p:ph type="sldNum" sz="quarter" idx="12"/>
          </p:nvPr>
        </p:nvSpPr>
        <p:spPr/>
        <p:txBody>
          <a:bodyPr/>
          <a:lstStyle/>
          <a:p>
            <a:fld id="{4FAB73BC-B049-4115-A692-8D63A059BFB8}" type="slidenum">
              <a:rPr lang="en-US" smtClean="0"/>
              <a:t>21</a:t>
            </a:fld>
            <a:endParaRPr lang="en-US" dirty="0"/>
          </a:p>
        </p:txBody>
      </p:sp>
    </p:spTree>
    <p:extLst>
      <p:ext uri="{BB962C8B-B14F-4D97-AF65-F5344CB8AC3E}">
        <p14:creationId xmlns:p14="http://schemas.microsoft.com/office/powerpoint/2010/main" val="1164417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4464" y="360218"/>
            <a:ext cx="9875520" cy="1977733"/>
          </a:xfrm>
        </p:spPr>
        <p:txBody>
          <a:bodyPr>
            <a:normAutofit/>
          </a:bodyPr>
          <a:lstStyle/>
          <a:p>
            <a:r>
              <a:rPr lang="fr-FR" dirty="0" smtClean="0"/>
              <a:t>C’est quoi un projet pédagogique ?</a:t>
            </a:r>
            <a:br>
              <a:rPr lang="fr-FR" dirty="0" smtClean="0"/>
            </a:br>
            <a:r>
              <a:rPr lang="fr-FR" sz="2700" b="1" dirty="0" smtClean="0"/>
              <a:t>« La pédagogie c’est l’art (méthodes, pratiques) de faire passer un savoir, des connaissances »</a:t>
            </a:r>
            <a:endParaRPr lang="fr-FR" sz="2700" b="1" dirty="0"/>
          </a:p>
        </p:txBody>
      </p:sp>
      <p:sp>
        <p:nvSpPr>
          <p:cNvPr id="3" name="Espace réservé du contenu 2"/>
          <p:cNvSpPr>
            <a:spLocks noGrp="1"/>
          </p:cNvSpPr>
          <p:nvPr>
            <p:ph sz="half" idx="1"/>
          </p:nvPr>
        </p:nvSpPr>
        <p:spPr>
          <a:xfrm>
            <a:off x="477982" y="2452253"/>
            <a:ext cx="5372099" cy="4083629"/>
          </a:xfrm>
        </p:spPr>
        <p:txBody>
          <a:bodyPr>
            <a:normAutofit lnSpcReduction="10000"/>
          </a:bodyPr>
          <a:lstStyle/>
          <a:p>
            <a:pPr algn="just"/>
            <a:r>
              <a:rPr lang="fr-FR" dirty="0" smtClean="0">
                <a:solidFill>
                  <a:schemeClr val="tx1"/>
                </a:solidFill>
              </a:rPr>
              <a:t>C’est un contrat de confiance entre l’équipe pédagogique – les intervenants- les parents- les mineurs et l’organisateur</a:t>
            </a:r>
          </a:p>
          <a:p>
            <a:pPr algn="just"/>
            <a:r>
              <a:rPr lang="fr-FR" dirty="0" smtClean="0">
                <a:solidFill>
                  <a:schemeClr val="tx1"/>
                </a:solidFill>
              </a:rPr>
              <a:t>Il définit les conditions de fonctionnement</a:t>
            </a:r>
          </a:p>
          <a:p>
            <a:pPr algn="just"/>
            <a:r>
              <a:rPr lang="fr-FR" dirty="0" smtClean="0">
                <a:solidFill>
                  <a:schemeClr val="tx1"/>
                </a:solidFill>
              </a:rPr>
              <a:t>Il sert de référence tout au long de l’action</a:t>
            </a:r>
          </a:p>
          <a:p>
            <a:pPr algn="just"/>
            <a:r>
              <a:rPr lang="fr-FR" dirty="0" smtClean="0">
                <a:solidFill>
                  <a:schemeClr val="tx1"/>
                </a:solidFill>
              </a:rPr>
              <a:t>Il permet de donner du sens aux activités proposées et aux actes de la vie quotidienne</a:t>
            </a:r>
          </a:p>
          <a:p>
            <a:pPr algn="just"/>
            <a:r>
              <a:rPr lang="fr-FR" dirty="0" smtClean="0">
                <a:solidFill>
                  <a:schemeClr val="tx1"/>
                </a:solidFill>
              </a:rPr>
              <a:t>Il sert à construire les démarches pédagogiques</a:t>
            </a:r>
          </a:p>
          <a:p>
            <a:pPr algn="just"/>
            <a:r>
              <a:rPr lang="fr-FR" dirty="0" smtClean="0">
                <a:solidFill>
                  <a:schemeClr val="tx1"/>
                </a:solidFill>
              </a:rPr>
              <a:t>Il est réalisé par l’équipe pédagogique</a:t>
            </a:r>
          </a:p>
          <a:p>
            <a:endParaRPr lang="fr-FR" dirty="0" smtClean="0"/>
          </a:p>
        </p:txBody>
      </p:sp>
      <p:sp>
        <p:nvSpPr>
          <p:cNvPr id="4" name="Espace réservé du contenu 3"/>
          <p:cNvSpPr>
            <a:spLocks noGrp="1"/>
          </p:cNvSpPr>
          <p:nvPr>
            <p:ph sz="half" idx="2"/>
          </p:nvPr>
        </p:nvSpPr>
        <p:spPr>
          <a:xfrm>
            <a:off x="6298784" y="2337951"/>
            <a:ext cx="5546852" cy="4023360"/>
          </a:xfrm>
        </p:spPr>
        <p:txBody>
          <a:bodyPr>
            <a:normAutofit lnSpcReduction="10000"/>
          </a:bodyPr>
          <a:lstStyle/>
          <a:p>
            <a:pPr algn="just"/>
            <a:r>
              <a:rPr lang="fr-FR" dirty="0" smtClean="0"/>
              <a:t>A partir des valeurs éducatives que la commune souhaite transmettre mais aussi en fonction:</a:t>
            </a:r>
          </a:p>
          <a:p>
            <a:pPr lvl="2"/>
            <a:r>
              <a:rPr lang="fr-FR" dirty="0" smtClean="0">
                <a:solidFill>
                  <a:schemeClr val="tx1"/>
                </a:solidFill>
              </a:rPr>
              <a:t>Du public donné</a:t>
            </a:r>
          </a:p>
          <a:p>
            <a:pPr lvl="2"/>
            <a:r>
              <a:rPr lang="fr-FR" dirty="0" smtClean="0">
                <a:solidFill>
                  <a:schemeClr val="tx1"/>
                </a:solidFill>
              </a:rPr>
              <a:t>Des ressources humaines, financières, matérielles...</a:t>
            </a:r>
          </a:p>
          <a:p>
            <a:pPr lvl="2"/>
            <a:r>
              <a:rPr lang="fr-FR" dirty="0" smtClean="0">
                <a:solidFill>
                  <a:schemeClr val="tx1"/>
                </a:solidFill>
              </a:rPr>
              <a:t>Des installations spécifiques</a:t>
            </a:r>
          </a:p>
          <a:p>
            <a:pPr lvl="2"/>
            <a:r>
              <a:rPr lang="fr-FR" dirty="0" smtClean="0">
                <a:solidFill>
                  <a:schemeClr val="tx1"/>
                </a:solidFill>
              </a:rPr>
              <a:t>Des dates données et horaires prévisibles</a:t>
            </a:r>
          </a:p>
          <a:p>
            <a:pPr lvl="2"/>
            <a:r>
              <a:rPr lang="fr-FR" dirty="0" smtClean="0">
                <a:solidFill>
                  <a:schemeClr val="tx1"/>
                </a:solidFill>
              </a:rPr>
              <a:t>Des modalités de fonctionnement de l’équipe</a:t>
            </a:r>
            <a:endParaRPr lang="fr-FR" dirty="0">
              <a:solidFill>
                <a:schemeClr val="tx1"/>
              </a:solidFill>
            </a:endParaRP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2819" y="322564"/>
            <a:ext cx="1693271" cy="1693271"/>
          </a:xfrm>
          <a:prstGeom prst="rect">
            <a:avLst/>
          </a:prstGeom>
        </p:spPr>
      </p:pic>
      <p:sp>
        <p:nvSpPr>
          <p:cNvPr id="7" name="Espace réservé du numéro de diapositive 6"/>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2889399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3000" y="266700"/>
            <a:ext cx="9875520" cy="554182"/>
          </a:xfrm>
        </p:spPr>
        <p:txBody>
          <a:bodyPr>
            <a:normAutofit/>
          </a:bodyPr>
          <a:lstStyle/>
          <a:p>
            <a:r>
              <a:rPr lang="fr-FR" sz="3200" b="1" dirty="0" smtClean="0"/>
              <a:t>Le Projet Educatif de la commune...</a:t>
            </a:r>
            <a:endParaRPr lang="fr-FR" sz="3200" b="1" dirty="0"/>
          </a:p>
        </p:txBody>
      </p:sp>
      <p:sp>
        <p:nvSpPr>
          <p:cNvPr id="3" name="Espace réservé du texte 2"/>
          <p:cNvSpPr>
            <a:spLocks noGrp="1"/>
          </p:cNvSpPr>
          <p:nvPr>
            <p:ph type="body" idx="1"/>
          </p:nvPr>
        </p:nvSpPr>
        <p:spPr>
          <a:xfrm>
            <a:off x="363682" y="537048"/>
            <a:ext cx="3377045" cy="777240"/>
          </a:xfrm>
        </p:spPr>
        <p:txBody>
          <a:bodyPr/>
          <a:lstStyle/>
          <a:p>
            <a:r>
              <a:rPr lang="fr-FR" dirty="0" smtClean="0"/>
              <a:t>Compte tenu...</a:t>
            </a:r>
            <a:endParaRPr lang="fr-FR" dirty="0"/>
          </a:p>
        </p:txBody>
      </p:sp>
      <p:sp>
        <p:nvSpPr>
          <p:cNvPr id="4" name="Espace réservé du contenu 3"/>
          <p:cNvSpPr>
            <a:spLocks noGrp="1"/>
          </p:cNvSpPr>
          <p:nvPr>
            <p:ph sz="half" idx="2"/>
          </p:nvPr>
        </p:nvSpPr>
        <p:spPr>
          <a:xfrm>
            <a:off x="657741" y="1081004"/>
            <a:ext cx="4754880" cy="2628715"/>
          </a:xfrm>
        </p:spPr>
        <p:txBody>
          <a:bodyPr>
            <a:normAutofit fontScale="62500" lnSpcReduction="20000"/>
          </a:bodyPr>
          <a:lstStyle/>
          <a:p>
            <a:pPr algn="just"/>
            <a:r>
              <a:rPr lang="fr-FR" dirty="0">
                <a:solidFill>
                  <a:schemeClr val="tx1"/>
                </a:solidFill>
              </a:rPr>
              <a:t>Des différentes demandes des parents en matière d’accueil extra </a:t>
            </a:r>
            <a:r>
              <a:rPr lang="fr-FR" dirty="0" smtClean="0">
                <a:solidFill>
                  <a:schemeClr val="tx1"/>
                </a:solidFill>
              </a:rPr>
              <a:t>scolaire</a:t>
            </a:r>
            <a:endParaRPr lang="fr-FR" dirty="0">
              <a:solidFill>
                <a:schemeClr val="tx1"/>
              </a:solidFill>
            </a:endParaRPr>
          </a:p>
          <a:p>
            <a:pPr algn="just"/>
            <a:r>
              <a:rPr lang="fr-FR" dirty="0" smtClean="0">
                <a:solidFill>
                  <a:schemeClr val="tx1"/>
                </a:solidFill>
              </a:rPr>
              <a:t>Du </a:t>
            </a:r>
            <a:r>
              <a:rPr lang="fr-FR" dirty="0">
                <a:solidFill>
                  <a:schemeClr val="tx1"/>
                </a:solidFill>
              </a:rPr>
              <a:t>problème de proximité / mobilité des personnes et donc des enfants et des jeunes, des zones de Sainte Marie et Saint Cry,</a:t>
            </a:r>
          </a:p>
          <a:p>
            <a:pPr algn="just"/>
            <a:r>
              <a:rPr lang="fr-FR" dirty="0">
                <a:solidFill>
                  <a:schemeClr val="tx1"/>
                </a:solidFill>
              </a:rPr>
              <a:t> </a:t>
            </a:r>
            <a:r>
              <a:rPr lang="fr-FR" dirty="0" smtClean="0">
                <a:solidFill>
                  <a:schemeClr val="tx1"/>
                </a:solidFill>
              </a:rPr>
              <a:t>De </a:t>
            </a:r>
            <a:r>
              <a:rPr lang="fr-FR" dirty="0">
                <a:solidFill>
                  <a:schemeClr val="tx1"/>
                </a:solidFill>
              </a:rPr>
              <a:t>la nécessité de proposer des ouvertures sportives, culturelles et éducatives aux enfants et aux jeunes,</a:t>
            </a:r>
          </a:p>
          <a:p>
            <a:pPr algn="just"/>
            <a:r>
              <a:rPr lang="fr-FR" dirty="0">
                <a:solidFill>
                  <a:schemeClr val="tx1"/>
                </a:solidFill>
              </a:rPr>
              <a:t> </a:t>
            </a:r>
            <a:r>
              <a:rPr lang="fr-FR" dirty="0" smtClean="0">
                <a:solidFill>
                  <a:schemeClr val="tx1"/>
                </a:solidFill>
              </a:rPr>
              <a:t>Des </a:t>
            </a:r>
            <a:r>
              <a:rPr lang="fr-FR" dirty="0">
                <a:solidFill>
                  <a:schemeClr val="tx1"/>
                </a:solidFill>
              </a:rPr>
              <a:t>difficultés scolaires rencontrées par certains enfants et de celles rencontrées parfois par les parents pour les aider,</a:t>
            </a:r>
          </a:p>
          <a:p>
            <a:pPr algn="just"/>
            <a:r>
              <a:rPr lang="fr-FR" dirty="0">
                <a:solidFill>
                  <a:schemeClr val="tx1"/>
                </a:solidFill>
              </a:rPr>
              <a:t> </a:t>
            </a:r>
            <a:r>
              <a:rPr lang="fr-FR" dirty="0" smtClean="0">
                <a:solidFill>
                  <a:schemeClr val="tx1"/>
                </a:solidFill>
              </a:rPr>
              <a:t>Du </a:t>
            </a:r>
            <a:r>
              <a:rPr lang="fr-FR" dirty="0">
                <a:solidFill>
                  <a:schemeClr val="tx1"/>
                </a:solidFill>
              </a:rPr>
              <a:t>souhait des jeunes de se voir proposer des sorties et animations adaptées et de leur droit à l’information,</a:t>
            </a:r>
          </a:p>
          <a:p>
            <a:endParaRPr lang="fr-FR" dirty="0">
              <a:solidFill>
                <a:schemeClr val="tx1"/>
              </a:solidFill>
            </a:endParaRPr>
          </a:p>
        </p:txBody>
      </p:sp>
      <p:sp>
        <p:nvSpPr>
          <p:cNvPr id="5" name="Espace réservé du texte 4"/>
          <p:cNvSpPr>
            <a:spLocks noGrp="1"/>
          </p:cNvSpPr>
          <p:nvPr>
            <p:ph type="body" sz="quarter" idx="3"/>
          </p:nvPr>
        </p:nvSpPr>
        <p:spPr>
          <a:xfrm>
            <a:off x="333198" y="3476434"/>
            <a:ext cx="4754880" cy="777240"/>
          </a:xfrm>
        </p:spPr>
        <p:txBody>
          <a:bodyPr/>
          <a:lstStyle/>
          <a:p>
            <a:r>
              <a:rPr lang="fr-FR" dirty="0" smtClean="0"/>
              <a:t>La commune s’est fixé les objectifs suivants...</a:t>
            </a:r>
            <a:endParaRPr lang="fr-FR" dirty="0"/>
          </a:p>
        </p:txBody>
      </p:sp>
      <p:sp>
        <p:nvSpPr>
          <p:cNvPr id="6" name="Espace réservé du contenu 5"/>
          <p:cNvSpPr>
            <a:spLocks noGrp="1"/>
          </p:cNvSpPr>
          <p:nvPr>
            <p:ph sz="quarter" idx="4"/>
          </p:nvPr>
        </p:nvSpPr>
        <p:spPr>
          <a:xfrm>
            <a:off x="657741" y="4348668"/>
            <a:ext cx="4754880" cy="2073476"/>
          </a:xfrm>
        </p:spPr>
        <p:txBody>
          <a:bodyPr>
            <a:normAutofit fontScale="70000" lnSpcReduction="20000"/>
          </a:bodyPr>
          <a:lstStyle/>
          <a:p>
            <a:pPr lvl="0" algn="just"/>
            <a:r>
              <a:rPr lang="fr-FR" dirty="0">
                <a:solidFill>
                  <a:schemeClr val="tx1"/>
                </a:solidFill>
              </a:rPr>
              <a:t>Proposer des réponses liées aux besoins et difficultés des familles par la mise en place de structures d’accueil,</a:t>
            </a:r>
          </a:p>
          <a:p>
            <a:pPr algn="just"/>
            <a:r>
              <a:rPr lang="fr-FR" dirty="0" smtClean="0">
                <a:solidFill>
                  <a:schemeClr val="tx1"/>
                </a:solidFill>
              </a:rPr>
              <a:t> Donner à tous les ouvertures sportives, culturelles et éducatives les plus larges possibles,</a:t>
            </a:r>
          </a:p>
          <a:p>
            <a:pPr algn="just"/>
            <a:r>
              <a:rPr lang="fr-FR" dirty="0">
                <a:solidFill>
                  <a:schemeClr val="tx1"/>
                </a:solidFill>
              </a:rPr>
              <a:t> </a:t>
            </a:r>
            <a:r>
              <a:rPr lang="fr-FR" dirty="0" smtClean="0">
                <a:solidFill>
                  <a:schemeClr val="tx1"/>
                </a:solidFill>
              </a:rPr>
              <a:t>Favoriser </a:t>
            </a:r>
            <a:r>
              <a:rPr lang="fr-FR" dirty="0">
                <a:solidFill>
                  <a:schemeClr val="tx1"/>
                </a:solidFill>
              </a:rPr>
              <a:t>l’accès des </a:t>
            </a:r>
            <a:r>
              <a:rPr lang="fr-FR" dirty="0" smtClean="0">
                <a:solidFill>
                  <a:schemeClr val="tx1"/>
                </a:solidFill>
              </a:rPr>
              <a:t>e</a:t>
            </a:r>
            <a:r>
              <a:rPr lang="fr-FR" sz="2100" dirty="0">
                <a:solidFill>
                  <a:prstClr val="black"/>
                </a:solidFill>
              </a:rPr>
              <a:t>n</a:t>
            </a:r>
            <a:r>
              <a:rPr lang="fr-FR" dirty="0" smtClean="0">
                <a:solidFill>
                  <a:schemeClr val="tx1"/>
                </a:solidFill>
              </a:rPr>
              <a:t>fants </a:t>
            </a:r>
            <a:r>
              <a:rPr lang="fr-FR" dirty="0">
                <a:solidFill>
                  <a:schemeClr val="tx1"/>
                </a:solidFill>
              </a:rPr>
              <a:t>et des jeunes à la vie en collectivité (apprentissage de la citoyenneté),</a:t>
            </a:r>
          </a:p>
          <a:p>
            <a:pPr algn="just"/>
            <a:r>
              <a:rPr lang="fr-FR" dirty="0">
                <a:solidFill>
                  <a:schemeClr val="tx1"/>
                </a:solidFill>
              </a:rPr>
              <a:t> </a:t>
            </a:r>
            <a:r>
              <a:rPr lang="fr-FR" dirty="0" smtClean="0">
                <a:solidFill>
                  <a:schemeClr val="tx1"/>
                </a:solidFill>
              </a:rPr>
              <a:t>Améliorer </a:t>
            </a:r>
            <a:r>
              <a:rPr lang="fr-FR" dirty="0">
                <a:solidFill>
                  <a:schemeClr val="tx1"/>
                </a:solidFill>
              </a:rPr>
              <a:t>le cadre de vie périscolaire et extrascolaire des enfants,</a:t>
            </a:r>
          </a:p>
          <a:p>
            <a:endParaRPr lang="fr-FR" dirty="0">
              <a:solidFill>
                <a:schemeClr val="tx1"/>
              </a:solidFill>
            </a:endParaRPr>
          </a:p>
        </p:txBody>
      </p:sp>
      <p:sp>
        <p:nvSpPr>
          <p:cNvPr id="8" name="Espace réservé du texte 2"/>
          <p:cNvSpPr txBox="1">
            <a:spLocks/>
          </p:cNvSpPr>
          <p:nvPr/>
        </p:nvSpPr>
        <p:spPr>
          <a:xfrm>
            <a:off x="6303819" y="536353"/>
            <a:ext cx="3851564" cy="7772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0"/>
              </a:spcBef>
              <a:buClr>
                <a:schemeClr val="accent1"/>
              </a:buClr>
              <a:buSzPct val="80000"/>
              <a:buFont typeface="Corbel" pitchFamily="34" charset="0"/>
              <a:buNone/>
              <a:defRPr sz="2400" b="1" kern="1200">
                <a:solidFill>
                  <a:schemeClr val="accent1"/>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2000" b="1" kern="1200">
                <a:solidFill>
                  <a:schemeClr val="accent1"/>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800" b="1" kern="1200">
                <a:solidFill>
                  <a:schemeClr val="accent1"/>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9pPr>
          </a:lstStyle>
          <a:p>
            <a:r>
              <a:rPr lang="fr-FR" dirty="0" smtClean="0"/>
              <a:t>Mise en place de moyens...</a:t>
            </a:r>
            <a:endParaRPr lang="fr-FR" dirty="0"/>
          </a:p>
        </p:txBody>
      </p:sp>
      <p:sp>
        <p:nvSpPr>
          <p:cNvPr id="9" name="Espace réservé du contenu 3"/>
          <p:cNvSpPr txBox="1">
            <a:spLocks/>
          </p:cNvSpPr>
          <p:nvPr/>
        </p:nvSpPr>
        <p:spPr>
          <a:xfrm>
            <a:off x="6524106" y="1194411"/>
            <a:ext cx="4754880" cy="2670643"/>
          </a:xfrm>
          <a:prstGeom prst="rect">
            <a:avLst/>
          </a:prstGeom>
        </p:spPr>
        <p:txBody>
          <a:bodyPr vert="horz" lIns="91440" tIns="45720" rIns="91440" bIns="45720" rtlCol="0">
            <a:normAutofit fontScale="70000" lnSpcReduction="20000"/>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lvl="0" algn="just"/>
            <a:r>
              <a:rPr lang="fr-FR" dirty="0">
                <a:solidFill>
                  <a:schemeClr val="tx1"/>
                </a:solidFill>
              </a:rPr>
              <a:t>L’animation socioculturelle, durant le temps libre, s’inscrit bien dans la continuité de l’action éducative développée au service de l’enfant, en complémentarité </a:t>
            </a:r>
            <a:r>
              <a:rPr lang="fr-FR" dirty="0" smtClean="0">
                <a:solidFill>
                  <a:schemeClr val="tx1"/>
                </a:solidFill>
              </a:rPr>
              <a:t>avec </a:t>
            </a:r>
            <a:r>
              <a:rPr lang="fr-FR" dirty="0">
                <a:solidFill>
                  <a:schemeClr val="tx1"/>
                </a:solidFill>
              </a:rPr>
              <a:t>l’école </a:t>
            </a:r>
            <a:r>
              <a:rPr lang="fr-FR" dirty="0" smtClean="0">
                <a:solidFill>
                  <a:schemeClr val="tx1"/>
                </a:solidFill>
              </a:rPr>
              <a:t>et </a:t>
            </a:r>
            <a:r>
              <a:rPr lang="fr-FR" dirty="0">
                <a:solidFill>
                  <a:schemeClr val="tx1"/>
                </a:solidFill>
              </a:rPr>
              <a:t>la famille,</a:t>
            </a:r>
          </a:p>
          <a:p>
            <a:pPr algn="just"/>
            <a:r>
              <a:rPr lang="fr-FR" dirty="0">
                <a:solidFill>
                  <a:schemeClr val="tx1"/>
                </a:solidFill>
              </a:rPr>
              <a:t> </a:t>
            </a:r>
            <a:r>
              <a:rPr lang="fr-FR" dirty="0" smtClean="0">
                <a:solidFill>
                  <a:schemeClr val="tx1"/>
                </a:solidFill>
              </a:rPr>
              <a:t>Favoriser </a:t>
            </a:r>
            <a:r>
              <a:rPr lang="fr-FR" dirty="0">
                <a:solidFill>
                  <a:schemeClr val="tx1"/>
                </a:solidFill>
              </a:rPr>
              <a:t>l’accès à l’information pour que chaque jeune puisse faire ses propres choix quel que soit son âge,</a:t>
            </a:r>
          </a:p>
          <a:p>
            <a:pPr algn="just"/>
            <a:r>
              <a:rPr lang="fr-FR" dirty="0">
                <a:solidFill>
                  <a:schemeClr val="tx1"/>
                </a:solidFill>
              </a:rPr>
              <a:t> </a:t>
            </a:r>
            <a:r>
              <a:rPr lang="fr-FR" dirty="0" smtClean="0">
                <a:solidFill>
                  <a:schemeClr val="tx1"/>
                </a:solidFill>
              </a:rPr>
              <a:t>Respecter </a:t>
            </a:r>
            <a:r>
              <a:rPr lang="fr-FR" dirty="0">
                <a:solidFill>
                  <a:schemeClr val="tx1"/>
                </a:solidFill>
              </a:rPr>
              <a:t>la laïcité en permettant l’accueil de tous les enfants, quels que soient leur milieu et les convictions de leurs parents, en excluant toutes discriminations d’ordre racial, religieux, physique et moral,</a:t>
            </a:r>
          </a:p>
          <a:p>
            <a:pPr algn="just"/>
            <a:r>
              <a:rPr lang="fr-FR" dirty="0">
                <a:solidFill>
                  <a:schemeClr val="tx1"/>
                </a:solidFill>
              </a:rPr>
              <a:t> </a:t>
            </a:r>
            <a:r>
              <a:rPr lang="fr-FR" dirty="0" smtClean="0">
                <a:solidFill>
                  <a:schemeClr val="tx1"/>
                </a:solidFill>
              </a:rPr>
              <a:t>Volonté </a:t>
            </a:r>
            <a:r>
              <a:rPr lang="fr-FR" dirty="0">
                <a:solidFill>
                  <a:schemeClr val="tx1"/>
                </a:solidFill>
              </a:rPr>
              <a:t>de respecter les rythmes de vie de l’enfant par un aménagement adapté du temps et des espaces.</a:t>
            </a:r>
          </a:p>
          <a:p>
            <a:pPr algn="just"/>
            <a:endParaRPr lang="fr-FR" dirty="0">
              <a:solidFill>
                <a:schemeClr val="tx1"/>
              </a:solidFill>
            </a:endParaRPr>
          </a:p>
          <a:p>
            <a:pPr marL="45720" indent="0">
              <a:buNone/>
            </a:pPr>
            <a:endParaRPr lang="fr-FR" dirty="0" smtClean="0">
              <a:solidFill>
                <a:schemeClr val="tx1"/>
              </a:solidFill>
            </a:endParaRPr>
          </a:p>
          <a:p>
            <a:pPr marL="45720" indent="0">
              <a:buNone/>
            </a:pPr>
            <a:endParaRPr lang="fr-FR" dirty="0">
              <a:solidFill>
                <a:schemeClr val="tx1"/>
              </a:solidFill>
            </a:endParaRPr>
          </a:p>
          <a:p>
            <a:pPr marL="45720" indent="0">
              <a:buNone/>
            </a:pPr>
            <a:endParaRPr lang="fr-FR" dirty="0">
              <a:solidFill>
                <a:schemeClr val="tx1"/>
              </a:solidFill>
            </a:endParaRPr>
          </a:p>
          <a:p>
            <a:pPr marL="45720" indent="0">
              <a:buNone/>
            </a:pPr>
            <a:endParaRPr lang="fr-FR" dirty="0">
              <a:solidFill>
                <a:schemeClr val="tx1"/>
              </a:solidFill>
            </a:endParaRPr>
          </a:p>
        </p:txBody>
      </p:sp>
      <p:sp>
        <p:nvSpPr>
          <p:cNvPr id="12" name="Espace réservé du contenu 3"/>
          <p:cNvSpPr txBox="1">
            <a:spLocks/>
          </p:cNvSpPr>
          <p:nvPr/>
        </p:nvSpPr>
        <p:spPr>
          <a:xfrm>
            <a:off x="6524106" y="4253675"/>
            <a:ext cx="5546852" cy="2168470"/>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algn="just"/>
            <a:endParaRPr lang="fr-FR" dirty="0">
              <a:solidFill>
                <a:schemeClr val="tx1"/>
              </a:solidFill>
            </a:endParaRPr>
          </a:p>
        </p:txBody>
      </p:sp>
      <p:sp>
        <p:nvSpPr>
          <p:cNvPr id="7" name="Espace réservé du numéro de diapositive 6"/>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1573260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3000" y="609600"/>
            <a:ext cx="9875520" cy="637309"/>
          </a:xfrm>
        </p:spPr>
        <p:txBody>
          <a:bodyPr>
            <a:normAutofit fontScale="90000"/>
          </a:bodyPr>
          <a:lstStyle/>
          <a:p>
            <a:r>
              <a:rPr lang="fr-FR" dirty="0" smtClean="0"/>
              <a:t>Situation initiale...</a:t>
            </a:r>
            <a:endParaRPr lang="fr-FR" dirty="0"/>
          </a:p>
        </p:txBody>
      </p:sp>
      <p:sp>
        <p:nvSpPr>
          <p:cNvPr id="3" name="Espace réservé du texte 2"/>
          <p:cNvSpPr>
            <a:spLocks noGrp="1"/>
          </p:cNvSpPr>
          <p:nvPr>
            <p:ph type="body" idx="1"/>
          </p:nvPr>
        </p:nvSpPr>
        <p:spPr>
          <a:xfrm>
            <a:off x="488372" y="1204794"/>
            <a:ext cx="11263746" cy="1125907"/>
          </a:xfrm>
        </p:spPr>
        <p:txBody>
          <a:bodyPr>
            <a:normAutofit/>
          </a:bodyPr>
          <a:lstStyle/>
          <a:p>
            <a:pPr algn="just"/>
            <a:r>
              <a:rPr lang="fr-FR" sz="1400" dirty="0" smtClean="0">
                <a:solidFill>
                  <a:schemeClr val="tx1"/>
                </a:solidFill>
              </a:rPr>
              <a:t>La commune de Nivillac compte 4358 habitants au 01/01/2015 sur une zone de 5548 hectares. C’est la commune la plus étendue du canton (jusqu’à 9 kms dans sa plus grande longueur). Elle est découpée en 4 principaux lieux: le bourg, la Porte Garel, Saint Cry et Sainte Marie.</a:t>
            </a:r>
          </a:p>
          <a:p>
            <a:pPr algn="just"/>
            <a:r>
              <a:rPr lang="fr-FR" sz="1400" dirty="0" smtClean="0">
                <a:solidFill>
                  <a:schemeClr val="tx1"/>
                </a:solidFill>
              </a:rPr>
              <a:t>Cet éclatement entraîne des difficultés d’accès aux services pour les personnes les plus éloignées du bourg et de la Roche Bernard. </a:t>
            </a:r>
            <a:endParaRPr lang="fr-FR" sz="1400" dirty="0">
              <a:solidFill>
                <a:schemeClr val="tx1"/>
              </a:solidFill>
            </a:endParaRPr>
          </a:p>
          <a:p>
            <a:pPr algn="just"/>
            <a:r>
              <a:rPr lang="fr-FR" sz="1400" dirty="0" smtClean="0">
                <a:solidFill>
                  <a:schemeClr val="tx1"/>
                </a:solidFill>
              </a:rPr>
              <a:t>L’Accueil de Loisirs est ouvert depuis 2000. En effet, le déracinement des familles et le plein emploi ont entrainé une nouvelle donne: la garde d’enfants devenait un réel problème ainsi que le manque d’offre d’activités de loisirs et éducatives pour les enfants et les jeunes.</a:t>
            </a:r>
            <a:endParaRPr lang="fr-FR" sz="1400" dirty="0">
              <a:solidFill>
                <a:schemeClr val="tx1"/>
              </a:solidFill>
            </a:endParaRPr>
          </a:p>
        </p:txBody>
      </p:sp>
      <p:sp>
        <p:nvSpPr>
          <p:cNvPr id="4" name="Espace réservé du contenu 3"/>
          <p:cNvSpPr>
            <a:spLocks noGrp="1"/>
          </p:cNvSpPr>
          <p:nvPr>
            <p:ph sz="half" idx="2"/>
          </p:nvPr>
        </p:nvSpPr>
        <p:spPr>
          <a:xfrm>
            <a:off x="561109" y="2503274"/>
            <a:ext cx="4754880" cy="3383280"/>
          </a:xfrm>
        </p:spPr>
        <p:txBody>
          <a:bodyPr/>
          <a:lstStyle/>
          <a:p>
            <a:r>
              <a:rPr lang="fr-FR" dirty="0" smtClean="0"/>
              <a:t>Locaux, sites exploitables et matériel utilisables par l’ALSH</a:t>
            </a:r>
          </a:p>
          <a:p>
            <a:pPr lvl="1"/>
            <a:r>
              <a:rPr lang="fr-FR" sz="1400" dirty="0" smtClean="0">
                <a:solidFill>
                  <a:schemeClr val="tx1"/>
                </a:solidFill>
              </a:rPr>
              <a:t>Salle des sports et terrains multiports</a:t>
            </a:r>
          </a:p>
          <a:p>
            <a:pPr lvl="1"/>
            <a:r>
              <a:rPr lang="fr-FR" sz="1400" dirty="0" smtClean="0">
                <a:solidFill>
                  <a:schemeClr val="tx1"/>
                </a:solidFill>
              </a:rPr>
              <a:t>Salle foyer rural avec cuisine aménagée</a:t>
            </a:r>
          </a:p>
          <a:p>
            <a:pPr lvl="1"/>
            <a:r>
              <a:rPr lang="fr-FR" sz="1400" dirty="0" smtClean="0">
                <a:solidFill>
                  <a:schemeClr val="tx1"/>
                </a:solidFill>
              </a:rPr>
              <a:t>Le bois de </a:t>
            </a:r>
            <a:r>
              <a:rPr lang="fr-FR" sz="1400" dirty="0" err="1" smtClean="0">
                <a:solidFill>
                  <a:schemeClr val="tx1"/>
                </a:solidFill>
              </a:rPr>
              <a:t>Lourmois</a:t>
            </a:r>
            <a:endParaRPr lang="fr-FR" sz="1400" dirty="0" smtClean="0">
              <a:solidFill>
                <a:schemeClr val="tx1"/>
              </a:solidFill>
            </a:endParaRPr>
          </a:p>
          <a:p>
            <a:pPr lvl="1"/>
            <a:r>
              <a:rPr lang="fr-FR" sz="1400" dirty="0" smtClean="0">
                <a:solidFill>
                  <a:schemeClr val="tx1"/>
                </a:solidFill>
              </a:rPr>
              <a:t>Le jardin de Lourmois</a:t>
            </a:r>
          </a:p>
          <a:p>
            <a:pPr lvl="1"/>
            <a:r>
              <a:rPr lang="fr-FR" sz="1400" dirty="0" smtClean="0">
                <a:solidFill>
                  <a:schemeClr val="tx1"/>
                </a:solidFill>
              </a:rPr>
              <a:t>Cantine municipale</a:t>
            </a:r>
          </a:p>
          <a:p>
            <a:pPr lvl="1"/>
            <a:r>
              <a:rPr lang="fr-FR" sz="1400" dirty="0" smtClean="0">
                <a:solidFill>
                  <a:schemeClr val="tx1"/>
                </a:solidFill>
              </a:rPr>
              <a:t>Ancien camping municipal en herbe</a:t>
            </a:r>
          </a:p>
          <a:p>
            <a:pPr lvl="1"/>
            <a:r>
              <a:rPr lang="fr-FR" sz="1400" dirty="0" smtClean="0">
                <a:solidFill>
                  <a:schemeClr val="tx1"/>
                </a:solidFill>
              </a:rPr>
              <a:t>Structures jeux extérieurs et skate parc</a:t>
            </a:r>
          </a:p>
          <a:p>
            <a:pPr lvl="1"/>
            <a:r>
              <a:rPr lang="fr-FR" sz="1400" dirty="0" smtClean="0">
                <a:solidFill>
                  <a:schemeClr val="tx1"/>
                </a:solidFill>
              </a:rPr>
              <a:t>Un minibus de 9 places</a:t>
            </a:r>
          </a:p>
          <a:p>
            <a:pPr lvl="1"/>
            <a:endParaRPr lang="fr-FR" sz="1400" dirty="0" smtClean="0">
              <a:solidFill>
                <a:schemeClr val="tx1"/>
              </a:solidFill>
            </a:endParaRPr>
          </a:p>
          <a:p>
            <a:pPr lvl="1"/>
            <a:endParaRPr lang="fr-FR" dirty="0"/>
          </a:p>
        </p:txBody>
      </p:sp>
      <p:sp>
        <p:nvSpPr>
          <p:cNvPr id="6" name="Espace réservé du contenu 5"/>
          <p:cNvSpPr>
            <a:spLocks noGrp="1"/>
          </p:cNvSpPr>
          <p:nvPr>
            <p:ph sz="quarter" idx="4"/>
          </p:nvPr>
        </p:nvSpPr>
        <p:spPr>
          <a:xfrm>
            <a:off x="6263640" y="2503274"/>
            <a:ext cx="4754880" cy="2964505"/>
          </a:xfrm>
        </p:spPr>
        <p:txBody>
          <a:bodyPr/>
          <a:lstStyle/>
          <a:p>
            <a:r>
              <a:rPr lang="fr-FR" dirty="0" smtClean="0"/>
              <a:t>Les différents partenariats possibles</a:t>
            </a:r>
          </a:p>
          <a:p>
            <a:pPr lvl="1"/>
            <a:r>
              <a:rPr lang="fr-FR" sz="1400" dirty="0" smtClean="0">
                <a:solidFill>
                  <a:schemeClr val="tx1"/>
                </a:solidFill>
              </a:rPr>
              <a:t>L’école de musique</a:t>
            </a:r>
          </a:p>
          <a:p>
            <a:pPr lvl="1"/>
            <a:r>
              <a:rPr lang="fr-FR" sz="1400" dirty="0" smtClean="0">
                <a:solidFill>
                  <a:schemeClr val="tx1"/>
                </a:solidFill>
              </a:rPr>
              <a:t>Le Forum</a:t>
            </a:r>
          </a:p>
          <a:p>
            <a:pPr lvl="1"/>
            <a:r>
              <a:rPr lang="fr-FR" sz="1400" dirty="0" smtClean="0">
                <a:solidFill>
                  <a:schemeClr val="tx1"/>
                </a:solidFill>
              </a:rPr>
              <a:t>La médiathèque</a:t>
            </a:r>
          </a:p>
          <a:p>
            <a:pPr lvl="1"/>
            <a:r>
              <a:rPr lang="fr-FR" sz="1400" dirty="0" smtClean="0">
                <a:solidFill>
                  <a:schemeClr val="tx1"/>
                </a:solidFill>
              </a:rPr>
              <a:t>La piscine</a:t>
            </a:r>
          </a:p>
          <a:p>
            <a:pPr lvl="1"/>
            <a:r>
              <a:rPr lang="fr-FR" sz="1400" dirty="0" smtClean="0">
                <a:solidFill>
                  <a:schemeClr val="tx1"/>
                </a:solidFill>
              </a:rPr>
              <a:t>Le centre équestre</a:t>
            </a:r>
          </a:p>
          <a:p>
            <a:pPr lvl="1"/>
            <a:r>
              <a:rPr lang="fr-FR" sz="1400" dirty="0" smtClean="0">
                <a:solidFill>
                  <a:schemeClr val="tx1"/>
                </a:solidFill>
              </a:rPr>
              <a:t>Les associations sportives et culturelles de la commune</a:t>
            </a:r>
          </a:p>
          <a:p>
            <a:pPr lvl="1"/>
            <a:r>
              <a:rPr lang="fr-FR" sz="1400" dirty="0" smtClean="0">
                <a:solidFill>
                  <a:schemeClr val="tx1"/>
                </a:solidFill>
              </a:rPr>
              <a:t>Le Foyer Logement </a:t>
            </a:r>
            <a:endParaRPr lang="fr-FR" sz="1400" dirty="0">
              <a:solidFill>
                <a:schemeClr val="tx1"/>
              </a:solidFill>
            </a:endParaRPr>
          </a:p>
        </p:txBody>
      </p:sp>
      <p:sp>
        <p:nvSpPr>
          <p:cNvPr id="5" name="Espace réservé du numéro de diapositive 4"/>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295640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3000" y="370609"/>
            <a:ext cx="9875520" cy="585355"/>
          </a:xfrm>
        </p:spPr>
        <p:txBody>
          <a:bodyPr>
            <a:normAutofit fontScale="90000"/>
          </a:bodyPr>
          <a:lstStyle/>
          <a:p>
            <a:r>
              <a:rPr lang="fr-FR" b="1" dirty="0" smtClean="0"/>
              <a:t>Description de l’ALSH</a:t>
            </a:r>
            <a:endParaRPr lang="fr-FR" b="1" dirty="0"/>
          </a:p>
        </p:txBody>
      </p:sp>
      <p:pic>
        <p:nvPicPr>
          <p:cNvPr id="7" name="Image 6"/>
          <p:cNvPicPr>
            <a:picLocks noChangeAspect="1"/>
          </p:cNvPicPr>
          <p:nvPr/>
        </p:nvPicPr>
        <p:blipFill>
          <a:blip r:embed="rId2"/>
          <a:stretch>
            <a:fillRect/>
          </a:stretch>
        </p:blipFill>
        <p:spPr>
          <a:xfrm>
            <a:off x="446808" y="1000656"/>
            <a:ext cx="11055927" cy="780356"/>
          </a:xfrm>
          <a:prstGeom prst="rect">
            <a:avLst/>
          </a:prstGeom>
        </p:spPr>
      </p:pic>
      <p:sp>
        <p:nvSpPr>
          <p:cNvPr id="3" name="Espace réservé du texte 2"/>
          <p:cNvSpPr>
            <a:spLocks noGrp="1"/>
          </p:cNvSpPr>
          <p:nvPr>
            <p:ph type="body" idx="1"/>
          </p:nvPr>
        </p:nvSpPr>
        <p:spPr>
          <a:xfrm>
            <a:off x="332509" y="2869546"/>
            <a:ext cx="4754880" cy="350332"/>
          </a:xfrm>
        </p:spPr>
        <p:txBody>
          <a:bodyPr>
            <a:normAutofit/>
          </a:bodyPr>
          <a:lstStyle/>
          <a:p>
            <a:r>
              <a:rPr lang="fr-FR" sz="1600" dirty="0" smtClean="0"/>
              <a:t>Les locaux 3/6 ans</a:t>
            </a:r>
            <a:endParaRPr lang="fr-FR" sz="1600" dirty="0"/>
          </a:p>
        </p:txBody>
      </p:sp>
      <p:sp>
        <p:nvSpPr>
          <p:cNvPr id="4" name="Espace réservé du contenu 3"/>
          <p:cNvSpPr>
            <a:spLocks noGrp="1"/>
          </p:cNvSpPr>
          <p:nvPr>
            <p:ph sz="half" idx="2"/>
          </p:nvPr>
        </p:nvSpPr>
        <p:spPr>
          <a:xfrm>
            <a:off x="228600" y="2982191"/>
            <a:ext cx="4754880" cy="3761509"/>
          </a:xfrm>
        </p:spPr>
        <p:txBody>
          <a:bodyPr>
            <a:normAutofit fontScale="70000" lnSpcReduction="20000"/>
          </a:bodyPr>
          <a:lstStyle/>
          <a:p>
            <a:pPr marL="45720" indent="0">
              <a:buNone/>
            </a:pPr>
            <a:endParaRPr lang="fr-FR" sz="2000" b="1" dirty="0" smtClean="0">
              <a:solidFill>
                <a:schemeClr val="tx1"/>
              </a:solidFill>
            </a:endParaRPr>
          </a:p>
          <a:p>
            <a:pPr algn="just">
              <a:buFontTx/>
              <a:buChar char="-"/>
            </a:pPr>
            <a:r>
              <a:rPr lang="fr-FR" sz="2000" dirty="0" smtClean="0">
                <a:solidFill>
                  <a:schemeClr val="tx1"/>
                </a:solidFill>
              </a:rPr>
              <a:t>une </a:t>
            </a:r>
            <a:r>
              <a:rPr lang="fr-FR" sz="2000" dirty="0">
                <a:solidFill>
                  <a:schemeClr val="tx1"/>
                </a:solidFill>
              </a:rPr>
              <a:t>grande salle d’activités aménagée en plusieurs petits </a:t>
            </a:r>
            <a:r>
              <a:rPr lang="fr-FR" sz="2000" dirty="0" smtClean="0">
                <a:solidFill>
                  <a:schemeClr val="tx1"/>
                </a:solidFill>
              </a:rPr>
              <a:t>coins</a:t>
            </a:r>
            <a:endParaRPr lang="fr-FR" sz="2000" dirty="0">
              <a:solidFill>
                <a:schemeClr val="tx1"/>
              </a:solidFill>
            </a:endParaRPr>
          </a:p>
          <a:p>
            <a:pPr algn="just">
              <a:buFontTx/>
              <a:buChar char="-"/>
            </a:pPr>
            <a:r>
              <a:rPr lang="fr-FR" sz="2000" dirty="0" smtClean="0">
                <a:solidFill>
                  <a:schemeClr val="tx1"/>
                </a:solidFill>
              </a:rPr>
              <a:t>une </a:t>
            </a:r>
            <a:r>
              <a:rPr lang="fr-FR" sz="2000" dirty="0">
                <a:solidFill>
                  <a:schemeClr val="tx1"/>
                </a:solidFill>
              </a:rPr>
              <a:t>salle d’activité séparée, servant aussi de salle de </a:t>
            </a:r>
            <a:r>
              <a:rPr lang="fr-FR" sz="2000" dirty="0" smtClean="0">
                <a:solidFill>
                  <a:schemeClr val="tx1"/>
                </a:solidFill>
              </a:rPr>
              <a:t>repos annexe</a:t>
            </a:r>
          </a:p>
          <a:p>
            <a:pPr algn="just">
              <a:buFontTx/>
              <a:buChar char="-"/>
            </a:pPr>
            <a:r>
              <a:rPr lang="fr-FR" sz="2000" dirty="0" smtClean="0">
                <a:solidFill>
                  <a:schemeClr val="tx1"/>
                </a:solidFill>
              </a:rPr>
              <a:t>une </a:t>
            </a:r>
            <a:r>
              <a:rPr lang="fr-FR" sz="2000" dirty="0">
                <a:solidFill>
                  <a:schemeClr val="tx1"/>
                </a:solidFill>
              </a:rPr>
              <a:t>salle de </a:t>
            </a:r>
            <a:r>
              <a:rPr lang="fr-FR" sz="2000" dirty="0" smtClean="0">
                <a:solidFill>
                  <a:schemeClr val="tx1"/>
                </a:solidFill>
              </a:rPr>
              <a:t>repos</a:t>
            </a:r>
          </a:p>
          <a:p>
            <a:pPr algn="just">
              <a:buFontTx/>
              <a:buChar char="-"/>
            </a:pPr>
            <a:r>
              <a:rPr lang="fr-FR" sz="2000" dirty="0" smtClean="0">
                <a:solidFill>
                  <a:schemeClr val="tx1"/>
                </a:solidFill>
              </a:rPr>
              <a:t>sanitaires </a:t>
            </a:r>
            <a:r>
              <a:rPr lang="fr-FR" sz="2000" dirty="0">
                <a:solidFill>
                  <a:schemeClr val="tx1"/>
                </a:solidFill>
              </a:rPr>
              <a:t>adultes et </a:t>
            </a:r>
            <a:r>
              <a:rPr lang="fr-FR" sz="2000" dirty="0" smtClean="0">
                <a:solidFill>
                  <a:schemeClr val="tx1"/>
                </a:solidFill>
              </a:rPr>
              <a:t>enfants</a:t>
            </a:r>
          </a:p>
          <a:p>
            <a:pPr algn="just">
              <a:buFontTx/>
              <a:buChar char="-"/>
            </a:pPr>
            <a:r>
              <a:rPr lang="fr-FR" sz="2000" dirty="0" smtClean="0">
                <a:solidFill>
                  <a:schemeClr val="tx1"/>
                </a:solidFill>
              </a:rPr>
              <a:t>un bureau</a:t>
            </a:r>
          </a:p>
          <a:p>
            <a:pPr algn="just">
              <a:buFontTx/>
              <a:buChar char="-"/>
            </a:pPr>
            <a:r>
              <a:rPr lang="fr-FR" sz="2000" dirty="0" smtClean="0">
                <a:solidFill>
                  <a:schemeClr val="tx1"/>
                </a:solidFill>
              </a:rPr>
              <a:t> </a:t>
            </a:r>
            <a:r>
              <a:rPr lang="fr-FR" sz="2000" dirty="0">
                <a:solidFill>
                  <a:schemeClr val="tx1"/>
                </a:solidFill>
              </a:rPr>
              <a:t>une salle animateur servant aussi de </a:t>
            </a:r>
            <a:r>
              <a:rPr lang="fr-FR" sz="2000" dirty="0" smtClean="0">
                <a:solidFill>
                  <a:schemeClr val="tx1"/>
                </a:solidFill>
              </a:rPr>
              <a:t>cuisine</a:t>
            </a:r>
          </a:p>
          <a:p>
            <a:pPr algn="just">
              <a:buFontTx/>
              <a:buChar char="-"/>
            </a:pPr>
            <a:r>
              <a:rPr lang="fr-FR" sz="2000" dirty="0" smtClean="0">
                <a:solidFill>
                  <a:schemeClr val="tx1"/>
                </a:solidFill>
              </a:rPr>
              <a:t> </a:t>
            </a:r>
            <a:r>
              <a:rPr lang="fr-FR" sz="2000" dirty="0">
                <a:solidFill>
                  <a:schemeClr val="tx1"/>
                </a:solidFill>
              </a:rPr>
              <a:t>une régie </a:t>
            </a:r>
            <a:r>
              <a:rPr lang="fr-FR" sz="2000" dirty="0" smtClean="0">
                <a:solidFill>
                  <a:schemeClr val="tx1"/>
                </a:solidFill>
              </a:rPr>
              <a:t>intérieure</a:t>
            </a:r>
          </a:p>
          <a:p>
            <a:pPr algn="just">
              <a:buFontTx/>
              <a:buChar char="-"/>
            </a:pPr>
            <a:r>
              <a:rPr lang="fr-FR" sz="2000" dirty="0" smtClean="0">
                <a:solidFill>
                  <a:schemeClr val="tx1"/>
                </a:solidFill>
              </a:rPr>
              <a:t>une </a:t>
            </a:r>
            <a:r>
              <a:rPr lang="fr-FR" sz="2000" dirty="0">
                <a:solidFill>
                  <a:schemeClr val="tx1"/>
                </a:solidFill>
              </a:rPr>
              <a:t>cour avec un sanitaire, un local de rangement et une </a:t>
            </a:r>
            <a:r>
              <a:rPr lang="fr-FR" sz="2000" dirty="0" smtClean="0">
                <a:solidFill>
                  <a:schemeClr val="tx1"/>
                </a:solidFill>
              </a:rPr>
              <a:t>structure sur la cour</a:t>
            </a:r>
          </a:p>
          <a:p>
            <a:pPr algn="just">
              <a:buFontTx/>
              <a:buChar char="-"/>
            </a:pPr>
            <a:r>
              <a:rPr lang="fr-FR" sz="2000" dirty="0" smtClean="0">
                <a:solidFill>
                  <a:schemeClr val="tx1"/>
                </a:solidFill>
              </a:rPr>
              <a:t>Un garage</a:t>
            </a:r>
          </a:p>
          <a:p>
            <a:pPr>
              <a:buFontTx/>
              <a:buChar char="-"/>
            </a:pPr>
            <a:endParaRPr lang="fr-FR" sz="2000" dirty="0">
              <a:solidFill>
                <a:schemeClr val="tx1"/>
              </a:solidFill>
            </a:endParaRPr>
          </a:p>
          <a:p>
            <a:pPr marL="274320" lvl="1" indent="0">
              <a:buNone/>
            </a:pPr>
            <a:endParaRPr lang="fr-FR" sz="2200" dirty="0">
              <a:solidFill>
                <a:schemeClr val="tx1"/>
              </a:solidFill>
            </a:endParaRPr>
          </a:p>
        </p:txBody>
      </p:sp>
      <p:sp>
        <p:nvSpPr>
          <p:cNvPr id="5" name="Espace réservé du texte 4"/>
          <p:cNvSpPr>
            <a:spLocks noGrp="1"/>
          </p:cNvSpPr>
          <p:nvPr>
            <p:ph type="body" sz="quarter" idx="3"/>
          </p:nvPr>
        </p:nvSpPr>
        <p:spPr>
          <a:xfrm>
            <a:off x="6180512" y="2968332"/>
            <a:ext cx="4754880" cy="307750"/>
          </a:xfrm>
        </p:spPr>
        <p:txBody>
          <a:bodyPr>
            <a:noAutofit/>
          </a:bodyPr>
          <a:lstStyle/>
          <a:p>
            <a:r>
              <a:rPr lang="fr-FR" sz="1600" dirty="0" smtClean="0"/>
              <a:t>Les locaux plus de 6 ans</a:t>
            </a:r>
            <a:endParaRPr lang="fr-FR" sz="1600" dirty="0"/>
          </a:p>
        </p:txBody>
      </p:sp>
      <p:sp>
        <p:nvSpPr>
          <p:cNvPr id="6" name="Espace réservé du contenu 5"/>
          <p:cNvSpPr>
            <a:spLocks noGrp="1"/>
          </p:cNvSpPr>
          <p:nvPr>
            <p:ph sz="quarter" idx="4"/>
          </p:nvPr>
        </p:nvSpPr>
        <p:spPr>
          <a:xfrm>
            <a:off x="6180512" y="3276082"/>
            <a:ext cx="4754880" cy="3383280"/>
          </a:xfrm>
        </p:spPr>
        <p:txBody>
          <a:bodyPr>
            <a:normAutofit/>
          </a:bodyPr>
          <a:lstStyle/>
          <a:p>
            <a:pPr marL="45720" indent="0" algn="just">
              <a:buNone/>
            </a:pPr>
            <a:r>
              <a:rPr lang="fr-FR" sz="1400" dirty="0">
                <a:solidFill>
                  <a:schemeClr val="tx1"/>
                </a:solidFill>
              </a:rPr>
              <a:t>- une grande salle d’activités divisible en deux parties</a:t>
            </a:r>
          </a:p>
          <a:p>
            <a:pPr marL="45720" indent="0" algn="just">
              <a:buNone/>
            </a:pPr>
            <a:r>
              <a:rPr lang="fr-FR" sz="1400" dirty="0" smtClean="0">
                <a:solidFill>
                  <a:schemeClr val="tx1"/>
                </a:solidFill>
              </a:rPr>
              <a:t>- </a:t>
            </a:r>
            <a:r>
              <a:rPr lang="fr-FR" sz="1400" dirty="0">
                <a:solidFill>
                  <a:schemeClr val="tx1"/>
                </a:solidFill>
              </a:rPr>
              <a:t>deux salles d’activités à l’étage</a:t>
            </a:r>
          </a:p>
          <a:p>
            <a:pPr marL="45720" indent="0" algn="just">
              <a:buNone/>
            </a:pPr>
            <a:r>
              <a:rPr lang="fr-FR" sz="1400" dirty="0" smtClean="0">
                <a:solidFill>
                  <a:schemeClr val="tx1"/>
                </a:solidFill>
              </a:rPr>
              <a:t>- </a:t>
            </a:r>
            <a:r>
              <a:rPr lang="fr-FR" sz="1400" dirty="0">
                <a:solidFill>
                  <a:schemeClr val="tx1"/>
                </a:solidFill>
              </a:rPr>
              <a:t>sanitaires</a:t>
            </a:r>
          </a:p>
          <a:p>
            <a:pPr marL="45720" indent="0" algn="just">
              <a:buNone/>
            </a:pPr>
            <a:r>
              <a:rPr lang="fr-FR" sz="1400" dirty="0" smtClean="0">
                <a:solidFill>
                  <a:schemeClr val="tx1"/>
                </a:solidFill>
              </a:rPr>
              <a:t>- </a:t>
            </a:r>
            <a:r>
              <a:rPr lang="fr-FR" sz="1400" dirty="0">
                <a:solidFill>
                  <a:schemeClr val="tx1"/>
                </a:solidFill>
              </a:rPr>
              <a:t>un bureau</a:t>
            </a:r>
          </a:p>
          <a:p>
            <a:pPr marL="45720" indent="0" algn="just">
              <a:buNone/>
            </a:pPr>
            <a:r>
              <a:rPr lang="fr-FR" sz="1400" dirty="0" smtClean="0">
                <a:solidFill>
                  <a:schemeClr val="tx1"/>
                </a:solidFill>
              </a:rPr>
              <a:t>- </a:t>
            </a:r>
            <a:r>
              <a:rPr lang="fr-FR" sz="1400" dirty="0">
                <a:solidFill>
                  <a:schemeClr val="tx1"/>
                </a:solidFill>
              </a:rPr>
              <a:t>une salle animateur servant aussi de cuisine</a:t>
            </a:r>
          </a:p>
          <a:p>
            <a:pPr marL="45720" indent="0" algn="just">
              <a:buNone/>
            </a:pPr>
            <a:r>
              <a:rPr lang="fr-FR" sz="1400" dirty="0" smtClean="0">
                <a:solidFill>
                  <a:schemeClr val="tx1"/>
                </a:solidFill>
              </a:rPr>
              <a:t>- </a:t>
            </a:r>
            <a:r>
              <a:rPr lang="fr-FR" sz="1400" dirty="0">
                <a:solidFill>
                  <a:schemeClr val="tx1"/>
                </a:solidFill>
              </a:rPr>
              <a:t>une régie intérieure</a:t>
            </a:r>
          </a:p>
          <a:p>
            <a:pPr marL="45720" indent="0" algn="just">
              <a:buNone/>
            </a:pPr>
            <a:r>
              <a:rPr lang="fr-FR" sz="1400" dirty="0" smtClean="0">
                <a:solidFill>
                  <a:schemeClr val="tx1"/>
                </a:solidFill>
              </a:rPr>
              <a:t>- </a:t>
            </a:r>
            <a:r>
              <a:rPr lang="fr-FR" sz="1400" dirty="0">
                <a:solidFill>
                  <a:schemeClr val="tx1"/>
                </a:solidFill>
              </a:rPr>
              <a:t>une cour avec sanitaires</a:t>
            </a:r>
          </a:p>
          <a:p>
            <a:pPr marL="45720" indent="0" algn="just">
              <a:buNone/>
            </a:pPr>
            <a:r>
              <a:rPr lang="fr-FR" sz="1400" dirty="0" smtClean="0">
                <a:solidFill>
                  <a:schemeClr val="tx1"/>
                </a:solidFill>
              </a:rPr>
              <a:t>- </a:t>
            </a:r>
            <a:r>
              <a:rPr lang="fr-FR" sz="1400" dirty="0">
                <a:solidFill>
                  <a:schemeClr val="tx1"/>
                </a:solidFill>
              </a:rPr>
              <a:t>un garage</a:t>
            </a:r>
          </a:p>
          <a:p>
            <a:pPr marL="45720" indent="0">
              <a:buNone/>
            </a:pPr>
            <a:endParaRPr lang="fr-FR" dirty="0"/>
          </a:p>
        </p:txBody>
      </p:sp>
      <p:sp>
        <p:nvSpPr>
          <p:cNvPr id="8" name="ZoneTexte 7"/>
          <p:cNvSpPr txBox="1"/>
          <p:nvPr/>
        </p:nvSpPr>
        <p:spPr>
          <a:xfrm>
            <a:off x="457200" y="955964"/>
            <a:ext cx="11066318" cy="2031325"/>
          </a:xfrm>
          <a:prstGeom prst="rect">
            <a:avLst/>
          </a:prstGeom>
          <a:noFill/>
        </p:spPr>
        <p:txBody>
          <a:bodyPr wrap="square" rtlCol="0">
            <a:spAutoFit/>
          </a:bodyPr>
          <a:lstStyle/>
          <a:p>
            <a:pPr algn="ctr"/>
            <a:r>
              <a:rPr lang="fr-FR" sz="1400" dirty="0" smtClean="0"/>
              <a:t>L’ALSH accueille des enfants et des jeunes de 3 à 17 ans. Afin d’être au plus proche des besoins physiologiques du public, les bâtiments sont divisés en 2 parties: la 1</a:t>
            </a:r>
            <a:r>
              <a:rPr lang="fr-FR" sz="1400" baseline="30000" dirty="0" smtClean="0"/>
              <a:t>ère</a:t>
            </a:r>
            <a:r>
              <a:rPr lang="fr-FR" sz="1400" dirty="0" smtClean="0"/>
              <a:t> pour les 3/6 ans et la 2</a:t>
            </a:r>
            <a:r>
              <a:rPr lang="fr-FR" sz="1400" baseline="30000" dirty="0" smtClean="0"/>
              <a:t>ème</a:t>
            </a:r>
            <a:r>
              <a:rPr lang="fr-FR" sz="1400" dirty="0" smtClean="0"/>
              <a:t> pour les plus de 6 ans.</a:t>
            </a:r>
          </a:p>
          <a:p>
            <a:pPr algn="ctr"/>
            <a:r>
              <a:rPr lang="fr-FR" sz="1400" dirty="0" smtClean="0"/>
              <a:t>De plus, afin de respecter le développement physique et intellectuel des enfants et des jeunes, ils sont répartis sur plusieurs tranches d’âges: 3/6 ans, 6/9 ans et plus de 10 ans.</a:t>
            </a:r>
          </a:p>
          <a:p>
            <a:pPr algn="just"/>
            <a:r>
              <a:rPr lang="fr-FR" sz="1400" b="1" dirty="0" smtClean="0"/>
              <a:t>L’ALSH est déclaré DDCS (Direction Départementale de la Cohésion Sociale). Nous sommes donc dans l’obligation:</a:t>
            </a:r>
          </a:p>
          <a:p>
            <a:pPr marL="285750" indent="-285750" algn="just">
              <a:buFontTx/>
              <a:buChar char="-"/>
            </a:pPr>
            <a:r>
              <a:rPr lang="fr-FR" sz="1400" b="1" dirty="0" smtClean="0"/>
              <a:t>D’élaborer un projet éducatif et pédagogique</a:t>
            </a:r>
          </a:p>
          <a:p>
            <a:pPr marL="285750" indent="-285750" algn="just">
              <a:buFontTx/>
              <a:buChar char="-"/>
            </a:pPr>
            <a:r>
              <a:rPr lang="fr-FR" sz="1400" b="1" dirty="0" smtClean="0"/>
              <a:t>De respecter un taux d’encadrement réglementaire</a:t>
            </a:r>
          </a:p>
          <a:p>
            <a:pPr marL="285750" indent="-285750" algn="just">
              <a:buFontTx/>
              <a:buChar char="-"/>
            </a:pPr>
            <a:r>
              <a:rPr lang="fr-FR" sz="1400" b="1" dirty="0" smtClean="0"/>
              <a:t>D’assurer un encadrement qualifié</a:t>
            </a:r>
          </a:p>
          <a:p>
            <a:pPr marL="285750" indent="-285750" algn="just">
              <a:buFontTx/>
              <a:buChar char="-"/>
            </a:pPr>
            <a:r>
              <a:rPr lang="fr-FR" sz="1400" b="1" dirty="0" smtClean="0"/>
              <a:t>De suivre une réglementation spécifique aux Accueils de Loisirs (déclaration d’ouverture, capacités d’accueil...)</a:t>
            </a:r>
            <a:endParaRPr lang="fr-FR" sz="1400" b="1" dirty="0"/>
          </a:p>
        </p:txBody>
      </p:sp>
      <p:sp>
        <p:nvSpPr>
          <p:cNvPr id="9" name="Espace réservé du numéro de diapositive 8"/>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176432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561109" y="494829"/>
            <a:ext cx="4754880" cy="777240"/>
          </a:xfrm>
        </p:spPr>
        <p:txBody>
          <a:bodyPr/>
          <a:lstStyle/>
          <a:p>
            <a:r>
              <a:rPr lang="fr-FR" dirty="0" smtClean="0"/>
              <a:t>Capacités d’accueil 2015-2016</a:t>
            </a:r>
            <a:endParaRPr lang="fr-FR" dirty="0"/>
          </a:p>
        </p:txBody>
      </p:sp>
      <p:sp>
        <p:nvSpPr>
          <p:cNvPr id="4" name="Espace réservé du contenu 3"/>
          <p:cNvSpPr>
            <a:spLocks noGrp="1"/>
          </p:cNvSpPr>
          <p:nvPr>
            <p:ph sz="half" idx="2"/>
          </p:nvPr>
        </p:nvSpPr>
        <p:spPr>
          <a:xfrm>
            <a:off x="561109" y="1272069"/>
            <a:ext cx="4754880" cy="3383280"/>
          </a:xfrm>
        </p:spPr>
        <p:txBody>
          <a:bodyPr>
            <a:normAutofit/>
          </a:bodyPr>
          <a:lstStyle/>
          <a:p>
            <a:pPr marL="45720" indent="0">
              <a:buNone/>
            </a:pPr>
            <a:endParaRPr lang="fr-FR" sz="1400" dirty="0" smtClean="0">
              <a:solidFill>
                <a:schemeClr val="tx1"/>
              </a:solidFill>
            </a:endParaRPr>
          </a:p>
          <a:p>
            <a:pPr marL="45720" indent="0">
              <a:buNone/>
            </a:pPr>
            <a:endParaRPr lang="fr-FR" sz="1400" dirty="0">
              <a:solidFill>
                <a:schemeClr val="tx1"/>
              </a:solidFill>
            </a:endParaRPr>
          </a:p>
        </p:txBody>
      </p:sp>
      <p:sp>
        <p:nvSpPr>
          <p:cNvPr id="5" name="Espace réservé du texte 4"/>
          <p:cNvSpPr>
            <a:spLocks noGrp="1"/>
          </p:cNvSpPr>
          <p:nvPr>
            <p:ph type="body" sz="quarter" idx="3"/>
          </p:nvPr>
        </p:nvSpPr>
        <p:spPr>
          <a:xfrm>
            <a:off x="561109" y="4406306"/>
            <a:ext cx="4754880" cy="777240"/>
          </a:xfrm>
        </p:spPr>
        <p:txBody>
          <a:bodyPr/>
          <a:lstStyle/>
          <a:p>
            <a:r>
              <a:rPr lang="fr-FR" dirty="0" smtClean="0"/>
              <a:t>Les horaires</a:t>
            </a:r>
            <a:endParaRPr lang="fr-FR" dirty="0"/>
          </a:p>
        </p:txBody>
      </p:sp>
      <p:graphicFrame>
        <p:nvGraphicFramePr>
          <p:cNvPr id="7" name="Espace réservé du contenu 6"/>
          <p:cNvGraphicFramePr>
            <a:graphicFrameLocks noGrp="1"/>
          </p:cNvGraphicFramePr>
          <p:nvPr>
            <p:ph sz="quarter" idx="4"/>
            <p:extLst>
              <p:ext uri="{D42A27DB-BD31-4B8C-83A1-F6EECF244321}">
                <p14:modId xmlns:p14="http://schemas.microsoft.com/office/powerpoint/2010/main" val="2142544278"/>
              </p:ext>
            </p:extLst>
          </p:nvPr>
        </p:nvGraphicFramePr>
        <p:xfrm>
          <a:off x="568360" y="1098406"/>
          <a:ext cx="4754564" cy="3114040"/>
        </p:xfrm>
        <a:graphic>
          <a:graphicData uri="http://schemas.openxmlformats.org/drawingml/2006/table">
            <a:tbl>
              <a:tblPr firstRow="1" bandRow="1">
                <a:tableStyleId>{7DF18680-E054-41AD-8BC1-D1AEF772440D}</a:tableStyleId>
              </a:tblPr>
              <a:tblGrid>
                <a:gridCol w="1188641"/>
                <a:gridCol w="1190877"/>
                <a:gridCol w="1186405"/>
                <a:gridCol w="1188641"/>
              </a:tblGrid>
              <a:tr h="370840">
                <a:tc>
                  <a:txBody>
                    <a:bodyPr/>
                    <a:lstStyle/>
                    <a:p>
                      <a:r>
                        <a:rPr lang="fr-FR" sz="1400" dirty="0" smtClean="0"/>
                        <a:t>PERIODE</a:t>
                      </a:r>
                      <a:endParaRPr lang="fr-FR" sz="1400" dirty="0"/>
                    </a:p>
                  </a:txBody>
                  <a:tcPr/>
                </a:tc>
                <a:tc>
                  <a:txBody>
                    <a:bodyPr/>
                    <a:lstStyle/>
                    <a:p>
                      <a:pPr algn="ctr"/>
                      <a:r>
                        <a:rPr lang="fr-FR" sz="1400" dirty="0" smtClean="0"/>
                        <a:t>CAPACITE</a:t>
                      </a:r>
                    </a:p>
                    <a:p>
                      <a:pPr algn="ctr"/>
                      <a:r>
                        <a:rPr lang="fr-FR" sz="1400" dirty="0" smtClean="0"/>
                        <a:t>TOTALE</a:t>
                      </a:r>
                      <a:endParaRPr lang="fr-FR" sz="1400" dirty="0"/>
                    </a:p>
                  </a:txBody>
                  <a:tcPr/>
                </a:tc>
                <a:tc>
                  <a:txBody>
                    <a:bodyPr/>
                    <a:lstStyle/>
                    <a:p>
                      <a:pPr algn="ctr"/>
                      <a:r>
                        <a:rPr lang="fr-FR" sz="1400" dirty="0" smtClean="0"/>
                        <a:t>3/6 ANS</a:t>
                      </a:r>
                      <a:endParaRPr lang="fr-FR" sz="1400" dirty="0"/>
                    </a:p>
                  </a:txBody>
                  <a:tcPr/>
                </a:tc>
                <a:tc>
                  <a:txBody>
                    <a:bodyPr/>
                    <a:lstStyle/>
                    <a:p>
                      <a:pPr algn="ctr"/>
                      <a:r>
                        <a:rPr lang="fr-FR" sz="1400" dirty="0" smtClean="0"/>
                        <a:t>PLUS DE 6 ANS</a:t>
                      </a:r>
                      <a:endParaRPr lang="fr-FR" sz="1400" dirty="0"/>
                    </a:p>
                  </a:txBody>
                  <a:tcPr/>
                </a:tc>
              </a:tr>
              <a:tr h="370840">
                <a:tc>
                  <a:txBody>
                    <a:bodyPr/>
                    <a:lstStyle/>
                    <a:p>
                      <a:r>
                        <a:rPr lang="fr-FR" sz="1400" b="1" dirty="0" smtClean="0"/>
                        <a:t>JUILLET</a:t>
                      </a:r>
                    </a:p>
                  </a:txBody>
                  <a:tcPr/>
                </a:tc>
                <a:tc>
                  <a:txBody>
                    <a:bodyPr/>
                    <a:lstStyle/>
                    <a:p>
                      <a:pPr algn="ctr"/>
                      <a:r>
                        <a:rPr lang="fr-FR" dirty="0" smtClean="0">
                          <a:solidFill>
                            <a:schemeClr val="accent6"/>
                          </a:solidFill>
                        </a:rPr>
                        <a:t>100</a:t>
                      </a:r>
                      <a:endParaRPr lang="fr-FR" dirty="0">
                        <a:solidFill>
                          <a:schemeClr val="accent6"/>
                        </a:solidFill>
                      </a:endParaRPr>
                    </a:p>
                  </a:txBody>
                  <a:tcPr/>
                </a:tc>
                <a:tc>
                  <a:txBody>
                    <a:bodyPr/>
                    <a:lstStyle/>
                    <a:p>
                      <a:pPr algn="ctr"/>
                      <a:r>
                        <a:rPr lang="fr-FR" dirty="0" smtClean="0"/>
                        <a:t>40</a:t>
                      </a:r>
                      <a:endParaRPr lang="fr-FR" dirty="0"/>
                    </a:p>
                  </a:txBody>
                  <a:tcPr/>
                </a:tc>
                <a:tc>
                  <a:txBody>
                    <a:bodyPr/>
                    <a:lstStyle/>
                    <a:p>
                      <a:pPr algn="ctr"/>
                      <a:r>
                        <a:rPr lang="fr-FR" dirty="0" smtClean="0"/>
                        <a:t>60</a:t>
                      </a:r>
                      <a:endParaRPr lang="fr-FR" dirty="0"/>
                    </a:p>
                  </a:txBody>
                  <a:tcPr/>
                </a:tc>
              </a:tr>
              <a:tr h="370840">
                <a:tc>
                  <a:txBody>
                    <a:bodyPr/>
                    <a:lstStyle/>
                    <a:p>
                      <a:r>
                        <a:rPr lang="fr-FR" sz="1400" b="1" dirty="0" smtClean="0"/>
                        <a:t>AOUT</a:t>
                      </a:r>
                      <a:endParaRPr lang="fr-FR" sz="1400" b="1" dirty="0"/>
                    </a:p>
                  </a:txBody>
                  <a:tcPr/>
                </a:tc>
                <a:tc>
                  <a:txBody>
                    <a:bodyPr/>
                    <a:lstStyle/>
                    <a:p>
                      <a:pPr algn="ctr"/>
                      <a:r>
                        <a:rPr lang="fr-FR" dirty="0" smtClean="0">
                          <a:solidFill>
                            <a:schemeClr val="accent6"/>
                          </a:solidFill>
                        </a:rPr>
                        <a:t>68</a:t>
                      </a:r>
                      <a:endParaRPr lang="fr-FR" dirty="0">
                        <a:solidFill>
                          <a:schemeClr val="accent6"/>
                        </a:solidFill>
                      </a:endParaRPr>
                    </a:p>
                  </a:txBody>
                  <a:tcPr/>
                </a:tc>
                <a:tc>
                  <a:txBody>
                    <a:bodyPr/>
                    <a:lstStyle/>
                    <a:p>
                      <a:pPr algn="ctr"/>
                      <a:r>
                        <a:rPr lang="fr-FR" dirty="0" smtClean="0"/>
                        <a:t>32</a:t>
                      </a:r>
                      <a:endParaRPr lang="fr-FR" dirty="0"/>
                    </a:p>
                  </a:txBody>
                  <a:tcPr/>
                </a:tc>
                <a:tc>
                  <a:txBody>
                    <a:bodyPr/>
                    <a:lstStyle/>
                    <a:p>
                      <a:pPr algn="ctr"/>
                      <a:r>
                        <a:rPr lang="fr-FR" dirty="0" smtClean="0"/>
                        <a:t>36</a:t>
                      </a:r>
                      <a:endParaRPr lang="fr-FR" dirty="0"/>
                    </a:p>
                  </a:txBody>
                  <a:tcPr/>
                </a:tc>
              </a:tr>
              <a:tr h="370840">
                <a:tc>
                  <a:txBody>
                    <a:bodyPr/>
                    <a:lstStyle/>
                    <a:p>
                      <a:r>
                        <a:rPr lang="fr-FR" sz="1400" b="1" dirty="0" smtClean="0"/>
                        <a:t>AUTOMNE</a:t>
                      </a:r>
                      <a:endParaRPr lang="fr-FR" sz="1400" b="1" dirty="0"/>
                    </a:p>
                  </a:txBody>
                  <a:tcPr/>
                </a:tc>
                <a:tc>
                  <a:txBody>
                    <a:bodyPr/>
                    <a:lstStyle/>
                    <a:p>
                      <a:pPr algn="ctr"/>
                      <a:r>
                        <a:rPr lang="fr-FR" dirty="0" smtClean="0">
                          <a:solidFill>
                            <a:schemeClr val="accent6"/>
                          </a:solidFill>
                        </a:rPr>
                        <a:t>68</a:t>
                      </a:r>
                      <a:endParaRPr lang="fr-FR" dirty="0">
                        <a:solidFill>
                          <a:schemeClr val="accent6"/>
                        </a:solidFill>
                      </a:endParaRPr>
                    </a:p>
                  </a:txBody>
                  <a:tcPr/>
                </a:tc>
                <a:tc>
                  <a:txBody>
                    <a:bodyPr/>
                    <a:lstStyle/>
                    <a:p>
                      <a:pPr algn="ctr"/>
                      <a:r>
                        <a:rPr lang="fr-FR" dirty="0" smtClean="0"/>
                        <a:t>32</a:t>
                      </a:r>
                      <a:endParaRPr lang="fr-FR" dirty="0"/>
                    </a:p>
                  </a:txBody>
                  <a:tcPr/>
                </a:tc>
                <a:tc>
                  <a:txBody>
                    <a:bodyPr/>
                    <a:lstStyle/>
                    <a:p>
                      <a:pPr algn="ctr"/>
                      <a:r>
                        <a:rPr lang="fr-FR" dirty="0" smtClean="0"/>
                        <a:t>36</a:t>
                      </a:r>
                      <a:endParaRPr lang="fr-FR" dirty="0"/>
                    </a:p>
                  </a:txBody>
                  <a:tcPr/>
                </a:tc>
              </a:tr>
              <a:tr h="370840">
                <a:tc>
                  <a:txBody>
                    <a:bodyPr/>
                    <a:lstStyle/>
                    <a:p>
                      <a:r>
                        <a:rPr lang="fr-FR" sz="1400" b="1" dirty="0" smtClean="0"/>
                        <a:t>NOEL</a:t>
                      </a:r>
                      <a:endParaRPr lang="fr-FR" sz="1400" b="1" dirty="0"/>
                    </a:p>
                  </a:txBody>
                  <a:tcPr/>
                </a:tc>
                <a:tc>
                  <a:txBody>
                    <a:bodyPr/>
                    <a:lstStyle/>
                    <a:p>
                      <a:pPr algn="ctr"/>
                      <a:r>
                        <a:rPr lang="fr-FR" dirty="0" smtClean="0">
                          <a:solidFill>
                            <a:schemeClr val="accent6"/>
                          </a:solidFill>
                        </a:rPr>
                        <a:t>28</a:t>
                      </a:r>
                      <a:endParaRPr lang="fr-FR" dirty="0">
                        <a:solidFill>
                          <a:schemeClr val="accent6"/>
                        </a:solidFill>
                      </a:endParaRPr>
                    </a:p>
                  </a:txBody>
                  <a:tcPr/>
                </a:tc>
                <a:tc>
                  <a:txBody>
                    <a:bodyPr/>
                    <a:lstStyle/>
                    <a:p>
                      <a:pPr algn="ctr"/>
                      <a:r>
                        <a:rPr lang="fr-FR" dirty="0" smtClean="0"/>
                        <a:t>16</a:t>
                      </a:r>
                      <a:endParaRPr lang="fr-FR" dirty="0"/>
                    </a:p>
                  </a:txBody>
                  <a:tcPr/>
                </a:tc>
                <a:tc>
                  <a:txBody>
                    <a:bodyPr/>
                    <a:lstStyle/>
                    <a:p>
                      <a:pPr algn="ctr"/>
                      <a:r>
                        <a:rPr lang="fr-FR" dirty="0" smtClean="0"/>
                        <a:t>12</a:t>
                      </a:r>
                      <a:endParaRPr lang="fr-FR" dirty="0"/>
                    </a:p>
                  </a:txBody>
                  <a:tcPr/>
                </a:tc>
              </a:tr>
              <a:tr h="370840">
                <a:tc>
                  <a:txBody>
                    <a:bodyPr/>
                    <a:lstStyle/>
                    <a:p>
                      <a:r>
                        <a:rPr lang="fr-FR" sz="1400" b="1" dirty="0" smtClean="0"/>
                        <a:t>HIVER</a:t>
                      </a:r>
                      <a:endParaRPr lang="fr-FR" sz="1400" b="1" dirty="0"/>
                    </a:p>
                  </a:txBody>
                  <a:tcPr/>
                </a:tc>
                <a:tc>
                  <a:txBody>
                    <a:bodyPr/>
                    <a:lstStyle/>
                    <a:p>
                      <a:pPr algn="ctr"/>
                      <a:r>
                        <a:rPr lang="fr-FR" dirty="0" smtClean="0">
                          <a:solidFill>
                            <a:schemeClr val="accent6"/>
                          </a:solidFill>
                        </a:rPr>
                        <a:t>68</a:t>
                      </a:r>
                      <a:endParaRPr lang="fr-FR" dirty="0">
                        <a:solidFill>
                          <a:schemeClr val="accent6"/>
                        </a:solidFill>
                      </a:endParaRPr>
                    </a:p>
                  </a:txBody>
                  <a:tcPr/>
                </a:tc>
                <a:tc>
                  <a:txBody>
                    <a:bodyPr/>
                    <a:lstStyle/>
                    <a:p>
                      <a:pPr algn="ctr"/>
                      <a:r>
                        <a:rPr lang="fr-FR" dirty="0" smtClean="0"/>
                        <a:t>32</a:t>
                      </a:r>
                      <a:endParaRPr lang="fr-FR" dirty="0"/>
                    </a:p>
                  </a:txBody>
                  <a:tcPr/>
                </a:tc>
                <a:tc>
                  <a:txBody>
                    <a:bodyPr/>
                    <a:lstStyle/>
                    <a:p>
                      <a:pPr algn="ctr"/>
                      <a:r>
                        <a:rPr lang="fr-FR" dirty="0" smtClean="0"/>
                        <a:t>36</a:t>
                      </a:r>
                      <a:endParaRPr lang="fr-FR" dirty="0"/>
                    </a:p>
                  </a:txBody>
                  <a:tcPr/>
                </a:tc>
              </a:tr>
              <a:tr h="370840">
                <a:tc>
                  <a:txBody>
                    <a:bodyPr/>
                    <a:lstStyle/>
                    <a:p>
                      <a:r>
                        <a:rPr lang="fr-FR" sz="1400" b="1" dirty="0" smtClean="0"/>
                        <a:t>PRINTEMPS</a:t>
                      </a:r>
                      <a:endParaRPr lang="fr-FR" sz="1400" b="1" dirty="0"/>
                    </a:p>
                  </a:txBody>
                  <a:tcPr/>
                </a:tc>
                <a:tc>
                  <a:txBody>
                    <a:bodyPr/>
                    <a:lstStyle/>
                    <a:p>
                      <a:pPr algn="ctr"/>
                      <a:r>
                        <a:rPr lang="fr-FR" dirty="0" smtClean="0">
                          <a:solidFill>
                            <a:schemeClr val="accent6"/>
                          </a:solidFill>
                        </a:rPr>
                        <a:t>68</a:t>
                      </a:r>
                    </a:p>
                  </a:txBody>
                  <a:tcPr/>
                </a:tc>
                <a:tc>
                  <a:txBody>
                    <a:bodyPr/>
                    <a:lstStyle/>
                    <a:p>
                      <a:pPr algn="ctr"/>
                      <a:r>
                        <a:rPr lang="fr-FR" dirty="0" smtClean="0"/>
                        <a:t>32</a:t>
                      </a:r>
                      <a:endParaRPr lang="fr-FR" dirty="0"/>
                    </a:p>
                  </a:txBody>
                  <a:tcPr/>
                </a:tc>
                <a:tc>
                  <a:txBody>
                    <a:bodyPr/>
                    <a:lstStyle/>
                    <a:p>
                      <a:pPr algn="ctr"/>
                      <a:r>
                        <a:rPr lang="fr-FR" dirty="0" smtClean="0"/>
                        <a:t>36</a:t>
                      </a:r>
                      <a:endParaRPr lang="fr-FR" dirty="0"/>
                    </a:p>
                  </a:txBody>
                  <a:tcPr/>
                </a:tc>
              </a:tr>
              <a:tr h="370840">
                <a:tc>
                  <a:txBody>
                    <a:bodyPr/>
                    <a:lstStyle/>
                    <a:p>
                      <a:r>
                        <a:rPr lang="fr-FR" sz="1400" b="1" dirty="0" smtClean="0"/>
                        <a:t>MERCREDIS</a:t>
                      </a:r>
                      <a:endParaRPr lang="fr-FR" sz="1400" b="1" dirty="0"/>
                    </a:p>
                  </a:txBody>
                  <a:tcPr/>
                </a:tc>
                <a:tc>
                  <a:txBody>
                    <a:bodyPr/>
                    <a:lstStyle/>
                    <a:p>
                      <a:pPr algn="ctr"/>
                      <a:r>
                        <a:rPr lang="fr-FR" dirty="0" smtClean="0">
                          <a:solidFill>
                            <a:schemeClr val="accent6"/>
                          </a:solidFill>
                        </a:rPr>
                        <a:t>44</a:t>
                      </a:r>
                      <a:endParaRPr lang="fr-FR" dirty="0">
                        <a:solidFill>
                          <a:schemeClr val="accent6"/>
                        </a:solidFill>
                      </a:endParaRPr>
                    </a:p>
                  </a:txBody>
                  <a:tcPr/>
                </a:tc>
                <a:tc>
                  <a:txBody>
                    <a:bodyPr/>
                    <a:lstStyle/>
                    <a:p>
                      <a:pPr algn="ctr"/>
                      <a:r>
                        <a:rPr lang="fr-FR" dirty="0" smtClean="0"/>
                        <a:t>30</a:t>
                      </a:r>
                      <a:endParaRPr lang="fr-FR" dirty="0"/>
                    </a:p>
                  </a:txBody>
                  <a:tcPr/>
                </a:tc>
                <a:tc>
                  <a:txBody>
                    <a:bodyPr/>
                    <a:lstStyle/>
                    <a:p>
                      <a:pPr algn="ctr"/>
                      <a:r>
                        <a:rPr lang="fr-FR" dirty="0" smtClean="0"/>
                        <a:t>14</a:t>
                      </a:r>
                      <a:endParaRPr lang="fr-FR" dirty="0"/>
                    </a:p>
                  </a:txBody>
                  <a:tcPr/>
                </a:tc>
              </a:tr>
            </a:tbl>
          </a:graphicData>
        </a:graphic>
      </p:graphicFrame>
      <p:sp>
        <p:nvSpPr>
          <p:cNvPr id="9" name="ZoneTexte 8"/>
          <p:cNvSpPr txBox="1"/>
          <p:nvPr/>
        </p:nvSpPr>
        <p:spPr>
          <a:xfrm>
            <a:off x="561109" y="5081155"/>
            <a:ext cx="4759037" cy="116955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sz="1400" dirty="0" smtClean="0"/>
              <a:t>* Accueil échelonné: de 8h à 10h</a:t>
            </a:r>
          </a:p>
          <a:p>
            <a:r>
              <a:rPr lang="fr-FR" sz="1400" dirty="0" smtClean="0"/>
              <a:t>* Pause méridienne: de 12h à 13h30, avec possibilité de prendre son repas à la cantine</a:t>
            </a:r>
          </a:p>
          <a:p>
            <a:r>
              <a:rPr lang="fr-FR" sz="1400" dirty="0" smtClean="0"/>
              <a:t>* Départ échelonné: de 17h à 18h</a:t>
            </a:r>
          </a:p>
          <a:p>
            <a:r>
              <a:rPr lang="fr-FR" sz="1400" dirty="0" smtClean="0"/>
              <a:t>* Garderie pré et post accueil: 7h30/8h et 18h/18h30</a:t>
            </a:r>
            <a:endParaRPr lang="fr-FR" sz="1400" dirty="0"/>
          </a:p>
        </p:txBody>
      </p:sp>
      <p:sp>
        <p:nvSpPr>
          <p:cNvPr id="11" name="Espace réservé du texte 4"/>
          <p:cNvSpPr txBox="1">
            <a:spLocks/>
          </p:cNvSpPr>
          <p:nvPr/>
        </p:nvSpPr>
        <p:spPr>
          <a:xfrm>
            <a:off x="6234545" y="499308"/>
            <a:ext cx="4754880" cy="7772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0"/>
              </a:spcBef>
              <a:buClr>
                <a:schemeClr val="accent1"/>
              </a:buClr>
              <a:buSzPct val="80000"/>
              <a:buFont typeface="Corbel" pitchFamily="34" charset="0"/>
              <a:buNone/>
              <a:defRPr sz="2400" b="1" kern="1200">
                <a:solidFill>
                  <a:schemeClr val="accent1"/>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2000" b="1" kern="1200">
                <a:solidFill>
                  <a:schemeClr val="accent1"/>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800" b="1" kern="1200">
                <a:solidFill>
                  <a:schemeClr val="accent1"/>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600" b="1" kern="1200">
                <a:solidFill>
                  <a:schemeClr val="accent1"/>
                </a:solidFill>
                <a:latin typeface="+mn-lt"/>
                <a:ea typeface="+mn-ea"/>
                <a:cs typeface="+mn-cs"/>
              </a:defRPr>
            </a:lvl9pPr>
          </a:lstStyle>
          <a:p>
            <a:r>
              <a:rPr lang="fr-FR" dirty="0" smtClean="0"/>
              <a:t>Les inscriptions</a:t>
            </a:r>
            <a:endParaRPr lang="fr-FR" dirty="0"/>
          </a:p>
        </p:txBody>
      </p:sp>
      <p:sp>
        <p:nvSpPr>
          <p:cNvPr id="12" name="ZoneTexte 11"/>
          <p:cNvSpPr txBox="1"/>
          <p:nvPr/>
        </p:nvSpPr>
        <p:spPr>
          <a:xfrm>
            <a:off x="6317672" y="1272069"/>
            <a:ext cx="4759037" cy="160043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sz="1400" b="1" dirty="0"/>
              <a:t>V</a:t>
            </a:r>
            <a:r>
              <a:rPr lang="fr-FR" sz="1400" b="1" dirty="0" smtClean="0"/>
              <a:t>acances </a:t>
            </a:r>
            <a:r>
              <a:rPr lang="fr-FR" sz="1400" b="1" dirty="0"/>
              <a:t>scolaires:</a:t>
            </a:r>
          </a:p>
          <a:p>
            <a:pPr marL="742950" lvl="1" indent="-285750">
              <a:buFont typeface="Arial" panose="020B0604020202020204" pitchFamily="34" charset="0"/>
              <a:buChar char="•"/>
            </a:pPr>
            <a:r>
              <a:rPr lang="fr-FR" sz="1400" dirty="0" smtClean="0"/>
              <a:t>Les 3/9 ans peuvent s’inscrire à la journée avec ou sans repas</a:t>
            </a:r>
          </a:p>
          <a:p>
            <a:pPr marL="742950" lvl="1" indent="-285750">
              <a:buFont typeface="Arial" panose="020B0604020202020204" pitchFamily="34" charset="0"/>
              <a:buChar char="•"/>
            </a:pPr>
            <a:r>
              <a:rPr lang="fr-FR" sz="1400" dirty="0" smtClean="0"/>
              <a:t>Les 10 ans et plus peuvent s’inscrire avec ou sans repas à la journée ou la ½ journées</a:t>
            </a:r>
          </a:p>
          <a:p>
            <a:pPr lvl="1"/>
            <a:endParaRPr lang="fr-FR" sz="1400" dirty="0" smtClean="0"/>
          </a:p>
          <a:p>
            <a:pPr marL="742950" lvl="1" indent="-285750">
              <a:buFont typeface="Arial" panose="020B0604020202020204" pitchFamily="34" charset="0"/>
              <a:buChar char="•"/>
            </a:pPr>
            <a:endParaRPr lang="fr-FR" sz="1400" b="1" dirty="0"/>
          </a:p>
        </p:txBody>
      </p:sp>
      <p:sp>
        <p:nvSpPr>
          <p:cNvPr id="14" name="ZoneTexte 13"/>
          <p:cNvSpPr txBox="1"/>
          <p:nvPr/>
        </p:nvSpPr>
        <p:spPr>
          <a:xfrm>
            <a:off x="6317672" y="3168214"/>
            <a:ext cx="4759037" cy="95410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sz="1400" b="1" dirty="0" smtClean="0"/>
              <a:t>Les mercredis:</a:t>
            </a:r>
            <a:endParaRPr lang="fr-FR" sz="1400" b="1" dirty="0"/>
          </a:p>
          <a:p>
            <a:pPr marL="742950" lvl="1" indent="-285750">
              <a:buFont typeface="Arial" panose="020B0604020202020204" pitchFamily="34" charset="0"/>
              <a:buChar char="•"/>
            </a:pPr>
            <a:r>
              <a:rPr lang="fr-FR" sz="1400" dirty="0" smtClean="0"/>
              <a:t>Pour toutes les tranches d’âges à la ½ journée ou journée avec ou sans repas.</a:t>
            </a:r>
          </a:p>
          <a:p>
            <a:pPr marL="742950" lvl="1" indent="-285750">
              <a:buFont typeface="Arial" panose="020B0604020202020204" pitchFamily="34" charset="0"/>
              <a:buChar char="•"/>
            </a:pPr>
            <a:endParaRPr lang="fr-FR" sz="1400" b="1" dirty="0"/>
          </a:p>
        </p:txBody>
      </p:sp>
      <p:sp>
        <p:nvSpPr>
          <p:cNvPr id="15" name="ZoneTexte 14"/>
          <p:cNvSpPr txBox="1"/>
          <p:nvPr/>
        </p:nvSpPr>
        <p:spPr>
          <a:xfrm>
            <a:off x="7349836" y="4379336"/>
            <a:ext cx="3726873" cy="2308324"/>
          </a:xfrm>
          <a:prstGeom prst="rect">
            <a:avLst/>
          </a:prstGeom>
          <a:noFill/>
        </p:spPr>
        <p:txBody>
          <a:bodyPr wrap="square" rtlCol="0">
            <a:spAutoFit/>
          </a:bodyPr>
          <a:lstStyle/>
          <a:p>
            <a:pPr algn="just"/>
            <a:r>
              <a:rPr lang="fr-FR" b="1" dirty="0" smtClean="0"/>
              <a:t>IMPORTANT !!!</a:t>
            </a:r>
          </a:p>
          <a:p>
            <a:pPr algn="just"/>
            <a:r>
              <a:rPr lang="fr-FR" b="1" dirty="0" smtClean="0"/>
              <a:t>Les familles doivent réserver les dates d’inscriptions avant l’ouverture de l’ALSH. De plus, avant toute nouvelle inscription, un dossier par enfant doit être rempli. Celui-ci est valable pour l’année civile...</a:t>
            </a:r>
            <a:endParaRPr lang="fr-FR" b="1" dirty="0"/>
          </a:p>
        </p:txBody>
      </p:sp>
      <p:pic>
        <p:nvPicPr>
          <p:cNvPr id="16" name="Imag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3742" y="4655349"/>
            <a:ext cx="1208809" cy="1208809"/>
          </a:xfrm>
          <a:prstGeom prst="rect">
            <a:avLst/>
          </a:prstGeom>
        </p:spPr>
      </p:pic>
      <p:sp>
        <p:nvSpPr>
          <p:cNvPr id="2" name="Espace réservé du numéro de diapositive 1"/>
          <p:cNvSpPr>
            <a:spLocks noGrp="1"/>
          </p:cNvSpPr>
          <p:nvPr>
            <p:ph type="sldNum" sz="quarter" idx="12"/>
          </p:nvPr>
        </p:nvSpPr>
        <p:spPr/>
        <p:txBody>
          <a:bodyPr/>
          <a:lstStyle/>
          <a:p>
            <a:fld id="{4FAB73BC-B049-4115-A692-8D63A059BFB8}" type="slidenum">
              <a:rPr lang="en-US" smtClean="0"/>
              <a:t>7</a:t>
            </a:fld>
            <a:endParaRPr lang="en-US" dirty="0"/>
          </a:p>
        </p:txBody>
      </p:sp>
    </p:spTree>
    <p:extLst>
      <p:ext uri="{BB962C8B-B14F-4D97-AF65-F5344CB8AC3E}">
        <p14:creationId xmlns:p14="http://schemas.microsoft.com/office/powerpoint/2010/main" val="1255202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2673" y="609600"/>
            <a:ext cx="3044536" cy="460664"/>
          </a:xfrm>
        </p:spPr>
        <p:txBody>
          <a:bodyPr>
            <a:normAutofit/>
          </a:bodyPr>
          <a:lstStyle/>
          <a:p>
            <a:r>
              <a:rPr lang="fr-FR" sz="2400" b="1" dirty="0" smtClean="0"/>
              <a:t>Le personnel...</a:t>
            </a:r>
            <a:endParaRPr lang="fr-FR" sz="2400" b="1" dirty="0"/>
          </a:p>
        </p:txBody>
      </p:sp>
      <p:sp>
        <p:nvSpPr>
          <p:cNvPr id="4" name="Espace réservé du contenu 3"/>
          <p:cNvSpPr>
            <a:spLocks noGrp="1"/>
          </p:cNvSpPr>
          <p:nvPr>
            <p:ph sz="half" idx="2"/>
          </p:nvPr>
        </p:nvSpPr>
        <p:spPr>
          <a:xfrm>
            <a:off x="602673" y="1173237"/>
            <a:ext cx="4754880" cy="5196389"/>
          </a:xfrm>
        </p:spPr>
        <p:txBody>
          <a:bodyPr>
            <a:normAutofit fontScale="25000" lnSpcReduction="20000"/>
          </a:bodyPr>
          <a:lstStyle/>
          <a:p>
            <a:pPr marL="45720" indent="0" algn="just">
              <a:buNone/>
            </a:pPr>
            <a:r>
              <a:rPr lang="fr-FR" sz="5600" b="1" i="1" dirty="0" smtClean="0">
                <a:solidFill>
                  <a:schemeClr val="tx1"/>
                </a:solidFill>
              </a:rPr>
              <a:t>Le </a:t>
            </a:r>
            <a:r>
              <a:rPr lang="fr-FR" sz="5600" b="1" i="1" dirty="0">
                <a:solidFill>
                  <a:schemeClr val="tx1"/>
                </a:solidFill>
              </a:rPr>
              <a:t>personnel pédagogique</a:t>
            </a:r>
            <a:endParaRPr lang="fr-FR" sz="5600" dirty="0">
              <a:solidFill>
                <a:schemeClr val="tx1"/>
              </a:solidFill>
            </a:endParaRPr>
          </a:p>
          <a:p>
            <a:pPr algn="just"/>
            <a:r>
              <a:rPr lang="fr-FR" sz="5600" dirty="0">
                <a:solidFill>
                  <a:schemeClr val="tx1"/>
                </a:solidFill>
              </a:rPr>
              <a:t>1 directeur</a:t>
            </a:r>
          </a:p>
          <a:p>
            <a:pPr algn="just"/>
            <a:r>
              <a:rPr lang="fr-FR" sz="5600" dirty="0">
                <a:solidFill>
                  <a:schemeClr val="tx1"/>
                </a:solidFill>
              </a:rPr>
              <a:t>1 directeur adjoint</a:t>
            </a:r>
          </a:p>
          <a:p>
            <a:pPr algn="just"/>
            <a:r>
              <a:rPr lang="fr-FR" sz="5600" dirty="0">
                <a:solidFill>
                  <a:schemeClr val="tx1"/>
                </a:solidFill>
              </a:rPr>
              <a:t>1 animateur pour 8 enfants pour les moins de 6 ans</a:t>
            </a:r>
          </a:p>
          <a:p>
            <a:pPr algn="just"/>
            <a:r>
              <a:rPr lang="fr-FR" sz="5600" dirty="0">
                <a:solidFill>
                  <a:schemeClr val="tx1"/>
                </a:solidFill>
              </a:rPr>
              <a:t>1 animateur pour 12 enfants pour les 6/17 </a:t>
            </a:r>
            <a:r>
              <a:rPr lang="fr-FR" sz="5600" dirty="0" smtClean="0">
                <a:solidFill>
                  <a:schemeClr val="tx1"/>
                </a:solidFill>
              </a:rPr>
              <a:t>ans</a:t>
            </a:r>
            <a:endParaRPr lang="fr-FR" sz="5600" dirty="0">
              <a:solidFill>
                <a:schemeClr val="tx1"/>
              </a:solidFill>
            </a:endParaRPr>
          </a:p>
          <a:p>
            <a:pPr marL="45720" indent="0" algn="just">
              <a:buNone/>
            </a:pPr>
            <a:r>
              <a:rPr lang="fr-FR" sz="5600" b="1" i="1" dirty="0">
                <a:solidFill>
                  <a:schemeClr val="tx1"/>
                </a:solidFill>
              </a:rPr>
              <a:t>Composition de l’équipe </a:t>
            </a:r>
            <a:endParaRPr lang="fr-FR" sz="5600" dirty="0">
              <a:solidFill>
                <a:schemeClr val="tx1"/>
              </a:solidFill>
            </a:endParaRPr>
          </a:p>
          <a:p>
            <a:pPr algn="just"/>
            <a:r>
              <a:rPr lang="fr-FR" sz="5600" i="1" dirty="0">
                <a:solidFill>
                  <a:schemeClr val="tx1"/>
                </a:solidFill>
              </a:rPr>
              <a:t> </a:t>
            </a:r>
            <a:r>
              <a:rPr lang="fr-FR" sz="5600" dirty="0" smtClean="0">
                <a:solidFill>
                  <a:schemeClr val="tx1"/>
                </a:solidFill>
              </a:rPr>
              <a:t>L’équipe </a:t>
            </a:r>
            <a:r>
              <a:rPr lang="fr-FR" sz="5600" dirty="0">
                <a:solidFill>
                  <a:schemeClr val="tx1"/>
                </a:solidFill>
              </a:rPr>
              <a:t>d’encadrement se compose au minimum de 50% d’animateurs titulaires du BAFA (Brevet </a:t>
            </a:r>
            <a:r>
              <a:rPr lang="fr-FR" sz="5600" dirty="0" smtClean="0">
                <a:solidFill>
                  <a:schemeClr val="tx1"/>
                </a:solidFill>
              </a:rPr>
              <a:t>d’Aptitudes </a:t>
            </a:r>
            <a:r>
              <a:rPr lang="fr-FR" sz="5600" dirty="0">
                <a:solidFill>
                  <a:schemeClr val="tx1"/>
                </a:solidFill>
              </a:rPr>
              <a:t>aux </a:t>
            </a:r>
            <a:r>
              <a:rPr lang="fr-FR" sz="5600" dirty="0" smtClean="0">
                <a:solidFill>
                  <a:schemeClr val="tx1"/>
                </a:solidFill>
              </a:rPr>
              <a:t>Fonctions d’animateur</a:t>
            </a:r>
            <a:r>
              <a:rPr lang="fr-FR" sz="5600" dirty="0">
                <a:solidFill>
                  <a:schemeClr val="tx1"/>
                </a:solidFill>
              </a:rPr>
              <a:t>), un maximum de 50% de l’équipe peut être stagiaire BAFA, et un maximum de 20% de l’effectif total peut être non diplômé (aide-animateur)</a:t>
            </a:r>
          </a:p>
          <a:p>
            <a:pPr algn="just"/>
            <a:r>
              <a:rPr lang="fr-FR" sz="5600" dirty="0">
                <a:solidFill>
                  <a:schemeClr val="tx1"/>
                </a:solidFill>
              </a:rPr>
              <a:t> </a:t>
            </a:r>
            <a:r>
              <a:rPr lang="fr-FR" sz="5600" dirty="0" smtClean="0">
                <a:solidFill>
                  <a:schemeClr val="tx1"/>
                </a:solidFill>
              </a:rPr>
              <a:t>La </a:t>
            </a:r>
            <a:r>
              <a:rPr lang="fr-FR" sz="5600" dirty="0">
                <a:solidFill>
                  <a:schemeClr val="tx1"/>
                </a:solidFill>
              </a:rPr>
              <a:t>directrice est titulaire d’un BPJEPS (Brevet Professionnel de la Jeunesse, de l’Education Populaire et du Sport) et d’un BAFD (Brevet d’Aptitudes aux Fonctions de Directeur)</a:t>
            </a:r>
          </a:p>
          <a:p>
            <a:pPr algn="just"/>
            <a:r>
              <a:rPr lang="fr-FR" sz="5600" dirty="0">
                <a:solidFill>
                  <a:schemeClr val="tx1"/>
                </a:solidFill>
              </a:rPr>
              <a:t>L’adjointe est titulaire d’un BEATEP (Brevet d’Etat d’Animateur Technicien de l’Education Populaire)</a:t>
            </a:r>
          </a:p>
          <a:p>
            <a:pPr marL="45720" indent="0" algn="just">
              <a:buNone/>
            </a:pPr>
            <a:r>
              <a:rPr lang="fr-FR" sz="5600" b="1" i="1" dirty="0" smtClean="0">
                <a:solidFill>
                  <a:schemeClr val="tx1"/>
                </a:solidFill>
              </a:rPr>
              <a:t>Personnel </a:t>
            </a:r>
            <a:r>
              <a:rPr lang="fr-FR" sz="5600" b="1" i="1" dirty="0">
                <a:solidFill>
                  <a:schemeClr val="tx1"/>
                </a:solidFill>
              </a:rPr>
              <a:t>technique salarié de la commune</a:t>
            </a:r>
            <a:endParaRPr lang="fr-FR" sz="5600" dirty="0">
              <a:solidFill>
                <a:schemeClr val="tx1"/>
              </a:solidFill>
            </a:endParaRPr>
          </a:p>
          <a:p>
            <a:pPr algn="just"/>
            <a:r>
              <a:rPr lang="fr-FR" sz="4300" b="1" i="1" dirty="0">
                <a:solidFill>
                  <a:schemeClr val="tx1"/>
                </a:solidFill>
              </a:rPr>
              <a:t> </a:t>
            </a:r>
            <a:r>
              <a:rPr lang="fr-FR" sz="5600" dirty="0" smtClean="0">
                <a:solidFill>
                  <a:schemeClr val="tx1"/>
                </a:solidFill>
              </a:rPr>
              <a:t>2 </a:t>
            </a:r>
            <a:r>
              <a:rPr lang="fr-FR" sz="5600" dirty="0">
                <a:solidFill>
                  <a:schemeClr val="tx1"/>
                </a:solidFill>
              </a:rPr>
              <a:t>personnes pour l’entretien journalier des locaux</a:t>
            </a:r>
          </a:p>
          <a:p>
            <a:pPr algn="just"/>
            <a:r>
              <a:rPr lang="fr-FR" sz="5600" dirty="0">
                <a:solidFill>
                  <a:schemeClr val="tx1"/>
                </a:solidFill>
              </a:rPr>
              <a:t>2 à 3 personnes pour le service cantine</a:t>
            </a:r>
          </a:p>
          <a:p>
            <a:endParaRPr lang="fr-FR" sz="5600" dirty="0"/>
          </a:p>
        </p:txBody>
      </p:sp>
      <p:sp>
        <p:nvSpPr>
          <p:cNvPr id="6" name="Espace réservé du contenu 5"/>
          <p:cNvSpPr>
            <a:spLocks noGrp="1"/>
          </p:cNvSpPr>
          <p:nvPr>
            <p:ph sz="quarter" idx="4"/>
          </p:nvPr>
        </p:nvSpPr>
        <p:spPr>
          <a:xfrm>
            <a:off x="6106391" y="1173237"/>
            <a:ext cx="4754880" cy="5050592"/>
          </a:xfrm>
        </p:spPr>
        <p:txBody>
          <a:bodyPr>
            <a:normAutofit/>
          </a:bodyPr>
          <a:lstStyle/>
          <a:p>
            <a:pPr marL="45720" indent="0" algn="just">
              <a:buNone/>
            </a:pPr>
            <a:r>
              <a:rPr lang="fr-FR" sz="1400" b="1" i="1" dirty="0">
                <a:solidFill>
                  <a:schemeClr val="tx1"/>
                </a:solidFill>
              </a:rPr>
              <a:t>Avant </a:t>
            </a:r>
            <a:r>
              <a:rPr lang="fr-FR" sz="1400" b="1" i="1" dirty="0" smtClean="0">
                <a:solidFill>
                  <a:schemeClr val="tx1"/>
                </a:solidFill>
              </a:rPr>
              <a:t>l’accueil</a:t>
            </a:r>
            <a:endParaRPr lang="fr-FR" sz="1400" dirty="0" smtClean="0">
              <a:solidFill>
                <a:schemeClr val="tx1"/>
              </a:solidFill>
            </a:endParaRPr>
          </a:p>
          <a:p>
            <a:pPr algn="just"/>
            <a:r>
              <a:rPr lang="fr-FR" sz="1400" dirty="0" smtClean="0">
                <a:solidFill>
                  <a:schemeClr val="tx1"/>
                </a:solidFill>
              </a:rPr>
              <a:t>Depuis le début d’année, les programmes sont téléchargeables sur le site de la commune </a:t>
            </a:r>
            <a:r>
              <a:rPr lang="fr-FR" sz="1400" dirty="0" smtClean="0">
                <a:solidFill>
                  <a:schemeClr val="tx1"/>
                </a:solidFill>
                <a:hlinkClick r:id="rId2"/>
              </a:rPr>
              <a:t>www.nivillac.fr</a:t>
            </a:r>
            <a:r>
              <a:rPr lang="fr-FR" sz="1400" dirty="0" smtClean="0">
                <a:solidFill>
                  <a:schemeClr val="tx1"/>
                </a:solidFill>
              </a:rPr>
              <a:t>, 3 semaines avant le début des vacances. De plus, vous y trouverez toutes les informations pratiques du service Enfance/Jeunesse.</a:t>
            </a:r>
          </a:p>
          <a:p>
            <a:pPr algn="just"/>
            <a:r>
              <a:rPr lang="fr-FR" sz="1400" dirty="0" smtClean="0">
                <a:solidFill>
                  <a:schemeClr val="tx1"/>
                </a:solidFill>
              </a:rPr>
              <a:t>Flyers dans les écoles</a:t>
            </a:r>
          </a:p>
          <a:p>
            <a:pPr algn="just"/>
            <a:r>
              <a:rPr lang="fr-FR" sz="1400" dirty="0" smtClean="0">
                <a:solidFill>
                  <a:schemeClr val="tx1"/>
                </a:solidFill>
              </a:rPr>
              <a:t>Articles presses locales et publications municipales</a:t>
            </a:r>
          </a:p>
          <a:p>
            <a:pPr marL="45720" indent="0" algn="just">
              <a:buNone/>
            </a:pPr>
            <a:r>
              <a:rPr lang="fr-FR" sz="1400" b="1" i="1" dirty="0" smtClean="0">
                <a:solidFill>
                  <a:schemeClr val="tx1"/>
                </a:solidFill>
              </a:rPr>
              <a:t>Pendant </a:t>
            </a:r>
            <a:r>
              <a:rPr lang="fr-FR" sz="1400" b="1" i="1" dirty="0">
                <a:solidFill>
                  <a:schemeClr val="tx1"/>
                </a:solidFill>
              </a:rPr>
              <a:t>le séjour</a:t>
            </a:r>
            <a:endParaRPr lang="fr-FR" sz="1400" dirty="0">
              <a:solidFill>
                <a:schemeClr val="tx1"/>
              </a:solidFill>
            </a:endParaRPr>
          </a:p>
          <a:p>
            <a:pPr algn="just"/>
            <a:r>
              <a:rPr lang="fr-FR" sz="1400" dirty="0">
                <a:solidFill>
                  <a:schemeClr val="tx1"/>
                </a:solidFill>
              </a:rPr>
              <a:t>Nous informons les </a:t>
            </a:r>
            <a:r>
              <a:rPr lang="fr-FR" sz="1400" dirty="0" smtClean="0">
                <a:solidFill>
                  <a:schemeClr val="tx1"/>
                </a:solidFill>
              </a:rPr>
              <a:t>parents oralement ainsi </a:t>
            </a:r>
            <a:r>
              <a:rPr lang="fr-FR" sz="1400" dirty="0">
                <a:solidFill>
                  <a:schemeClr val="tx1"/>
                </a:solidFill>
              </a:rPr>
              <a:t>qu’à l’aide d’un panneau d’information qui leur est destiné. De plus, au moins une personne de l’équipe est disponible afin de répondre aux éventuelles questions des parents.</a:t>
            </a:r>
          </a:p>
          <a:p>
            <a:pPr marL="45720" indent="0" algn="just">
              <a:buNone/>
            </a:pPr>
            <a:r>
              <a:rPr lang="fr-FR" sz="1400" b="1" i="1" dirty="0">
                <a:solidFill>
                  <a:schemeClr val="tx1"/>
                </a:solidFill>
              </a:rPr>
              <a:t>Après le séjour</a:t>
            </a:r>
            <a:endParaRPr lang="fr-FR" sz="1400" dirty="0">
              <a:solidFill>
                <a:schemeClr val="tx1"/>
              </a:solidFill>
            </a:endParaRPr>
          </a:p>
          <a:p>
            <a:pPr algn="just"/>
            <a:r>
              <a:rPr lang="fr-FR" sz="1400" dirty="0">
                <a:solidFill>
                  <a:schemeClr val="tx1"/>
                </a:solidFill>
              </a:rPr>
              <a:t>L’équipe pédagogique retransmet le bilan à l’organisateur : la commune de Nivillac.</a:t>
            </a:r>
          </a:p>
        </p:txBody>
      </p:sp>
      <p:sp>
        <p:nvSpPr>
          <p:cNvPr id="7" name="Titre 1"/>
          <p:cNvSpPr txBox="1">
            <a:spLocks/>
          </p:cNvSpPr>
          <p:nvPr/>
        </p:nvSpPr>
        <p:spPr>
          <a:xfrm>
            <a:off x="6106391" y="609600"/>
            <a:ext cx="3044536" cy="4606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fr-FR" sz="2400" b="1" dirty="0" smtClean="0"/>
              <a:t>Communication...</a:t>
            </a:r>
            <a:endParaRPr lang="fr-FR" sz="2400" b="1" dirty="0"/>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9682" y="350890"/>
            <a:ext cx="2838829" cy="719374"/>
          </a:xfrm>
          <a:prstGeom prst="rect">
            <a:avLst/>
          </a:prstGeom>
        </p:spPr>
      </p:pic>
      <p:sp>
        <p:nvSpPr>
          <p:cNvPr id="5" name="Espace réservé du numéro de diapositive 4"/>
          <p:cNvSpPr>
            <a:spLocks noGrp="1"/>
          </p:cNvSpPr>
          <p:nvPr>
            <p:ph type="sldNum" sz="quarter" idx="12"/>
          </p:nvPr>
        </p:nvSpPr>
        <p:spPr/>
        <p:txBody>
          <a:bodyPr/>
          <a:lstStyle/>
          <a:p>
            <a:fld id="{4FAB73BC-B049-4115-A692-8D63A059BFB8}" type="slidenum">
              <a:rPr lang="en-US" smtClean="0"/>
              <a:t>8</a:t>
            </a:fld>
            <a:endParaRPr lang="en-US" dirty="0"/>
          </a:p>
        </p:txBody>
      </p:sp>
    </p:spTree>
    <p:extLst>
      <p:ext uri="{BB962C8B-B14F-4D97-AF65-F5344CB8AC3E}">
        <p14:creationId xmlns:p14="http://schemas.microsoft.com/office/powerpoint/2010/main" val="1981206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4563" y="297873"/>
            <a:ext cx="9875520" cy="772391"/>
          </a:xfrm>
        </p:spPr>
        <p:txBody>
          <a:bodyPr/>
          <a:lstStyle/>
          <a:p>
            <a:r>
              <a:rPr lang="fr-FR" b="1" dirty="0" smtClean="0"/>
              <a:t>Tarifs</a:t>
            </a:r>
            <a:endParaRPr lang="fr-FR" b="1" dirty="0"/>
          </a:p>
        </p:txBody>
      </p:sp>
      <p:graphicFrame>
        <p:nvGraphicFramePr>
          <p:cNvPr id="3" name="Tableau 2"/>
          <p:cNvGraphicFramePr>
            <a:graphicFrameLocks noGrp="1"/>
          </p:cNvGraphicFramePr>
          <p:nvPr>
            <p:extLst>
              <p:ext uri="{D42A27DB-BD31-4B8C-83A1-F6EECF244321}">
                <p14:modId xmlns:p14="http://schemas.microsoft.com/office/powerpoint/2010/main" val="3150963346"/>
              </p:ext>
            </p:extLst>
          </p:nvPr>
        </p:nvGraphicFramePr>
        <p:xfrm>
          <a:off x="1298864" y="1067891"/>
          <a:ext cx="8128002" cy="2001520"/>
        </p:xfrm>
        <a:graphic>
          <a:graphicData uri="http://schemas.openxmlformats.org/drawingml/2006/table">
            <a:tbl>
              <a:tblPr firstRow="1" bandRow="1">
                <a:tableStyleId>{7DF18680-E054-41AD-8BC1-D1AEF772440D}</a:tableStyleId>
              </a:tblPr>
              <a:tblGrid>
                <a:gridCol w="1354667"/>
                <a:gridCol w="1354667"/>
                <a:gridCol w="1354667"/>
                <a:gridCol w="1354667"/>
                <a:gridCol w="1354667"/>
                <a:gridCol w="1354667"/>
              </a:tblGrid>
              <a:tr h="370840">
                <a:tc>
                  <a:txBody>
                    <a:bodyPr/>
                    <a:lstStyle/>
                    <a:p>
                      <a:endParaRPr lang="fr-FR" sz="1400" dirty="0"/>
                    </a:p>
                  </a:txBody>
                  <a:tcPr/>
                </a:tc>
                <a:tc>
                  <a:txBody>
                    <a:bodyPr/>
                    <a:lstStyle/>
                    <a:p>
                      <a:pPr algn="ctr"/>
                      <a:r>
                        <a:rPr lang="fr-FR" sz="1400" dirty="0" smtClean="0"/>
                        <a:t>0 à 560€</a:t>
                      </a:r>
                      <a:endParaRPr lang="fr-FR" sz="1400" dirty="0"/>
                    </a:p>
                  </a:txBody>
                  <a:tcPr/>
                </a:tc>
                <a:tc>
                  <a:txBody>
                    <a:bodyPr/>
                    <a:lstStyle/>
                    <a:p>
                      <a:pPr algn="ctr"/>
                      <a:r>
                        <a:rPr lang="fr-FR" sz="1400" dirty="0" smtClean="0"/>
                        <a:t>561€ à 750€</a:t>
                      </a:r>
                      <a:endParaRPr lang="fr-FR" sz="1400" dirty="0"/>
                    </a:p>
                  </a:txBody>
                  <a:tcPr/>
                </a:tc>
                <a:tc>
                  <a:txBody>
                    <a:bodyPr/>
                    <a:lstStyle/>
                    <a:p>
                      <a:pPr algn="ctr"/>
                      <a:r>
                        <a:rPr lang="fr-FR" sz="1400" dirty="0" smtClean="0"/>
                        <a:t>751€ à 900€</a:t>
                      </a:r>
                      <a:endParaRPr lang="fr-FR" sz="1400" dirty="0"/>
                    </a:p>
                  </a:txBody>
                  <a:tcPr/>
                </a:tc>
                <a:tc>
                  <a:txBody>
                    <a:bodyPr/>
                    <a:lstStyle/>
                    <a:p>
                      <a:pPr algn="ctr"/>
                      <a:r>
                        <a:rPr lang="fr-FR" sz="1400" dirty="0" smtClean="0"/>
                        <a:t>901€ à 1100€</a:t>
                      </a:r>
                      <a:endParaRPr lang="fr-FR" sz="1400" dirty="0"/>
                    </a:p>
                  </a:txBody>
                  <a:tcPr/>
                </a:tc>
                <a:tc>
                  <a:txBody>
                    <a:bodyPr/>
                    <a:lstStyle/>
                    <a:p>
                      <a:pPr algn="ctr"/>
                      <a:r>
                        <a:rPr lang="fr-FR" sz="1400" dirty="0" smtClean="0"/>
                        <a:t>Plus de 1101€</a:t>
                      </a:r>
                      <a:endParaRPr lang="fr-FR" sz="1400" dirty="0"/>
                    </a:p>
                  </a:txBody>
                  <a:tcPr/>
                </a:tc>
              </a:tr>
              <a:tr h="370840">
                <a:tc>
                  <a:txBody>
                    <a:bodyPr/>
                    <a:lstStyle/>
                    <a:p>
                      <a:r>
                        <a:rPr lang="fr-FR" sz="1400" b="1" dirty="0" smtClean="0"/>
                        <a:t>Journée</a:t>
                      </a:r>
                      <a:endParaRPr lang="fr-FR" sz="1400" b="1" dirty="0"/>
                    </a:p>
                  </a:txBody>
                  <a:tcPr/>
                </a:tc>
                <a:tc>
                  <a:txBody>
                    <a:bodyPr/>
                    <a:lstStyle/>
                    <a:p>
                      <a:pPr algn="ctr"/>
                      <a:r>
                        <a:rPr lang="fr-FR" sz="1400" dirty="0" smtClean="0"/>
                        <a:t>4,70€</a:t>
                      </a:r>
                      <a:endParaRPr lang="fr-FR" sz="1400" dirty="0"/>
                    </a:p>
                  </a:txBody>
                  <a:tcPr/>
                </a:tc>
                <a:tc>
                  <a:txBody>
                    <a:bodyPr/>
                    <a:lstStyle/>
                    <a:p>
                      <a:pPr algn="ctr"/>
                      <a:r>
                        <a:rPr lang="fr-FR" sz="1400" dirty="0" smtClean="0"/>
                        <a:t>7,80€</a:t>
                      </a:r>
                      <a:endParaRPr lang="fr-FR" sz="1400" dirty="0"/>
                    </a:p>
                  </a:txBody>
                  <a:tcPr/>
                </a:tc>
                <a:tc>
                  <a:txBody>
                    <a:bodyPr/>
                    <a:lstStyle/>
                    <a:p>
                      <a:pPr algn="ctr"/>
                      <a:r>
                        <a:rPr lang="fr-FR" sz="1400" dirty="0" smtClean="0"/>
                        <a:t>8,90€</a:t>
                      </a:r>
                      <a:endParaRPr lang="fr-FR" sz="1400" dirty="0"/>
                    </a:p>
                  </a:txBody>
                  <a:tcPr/>
                </a:tc>
                <a:tc>
                  <a:txBody>
                    <a:bodyPr/>
                    <a:lstStyle/>
                    <a:p>
                      <a:pPr algn="ctr"/>
                      <a:r>
                        <a:rPr lang="fr-FR" sz="1400" dirty="0" smtClean="0"/>
                        <a:t>10,10€</a:t>
                      </a:r>
                      <a:endParaRPr lang="fr-FR" sz="1400" dirty="0"/>
                    </a:p>
                  </a:txBody>
                  <a:tcPr/>
                </a:tc>
                <a:tc>
                  <a:txBody>
                    <a:bodyPr/>
                    <a:lstStyle/>
                    <a:p>
                      <a:pPr algn="ctr"/>
                      <a:r>
                        <a:rPr lang="fr-FR" sz="1400" dirty="0" smtClean="0"/>
                        <a:t>11,20€</a:t>
                      </a:r>
                      <a:endParaRPr lang="fr-FR" sz="1400" dirty="0"/>
                    </a:p>
                  </a:txBody>
                  <a:tcPr/>
                </a:tc>
              </a:tr>
              <a:tr h="370840">
                <a:tc>
                  <a:txBody>
                    <a:bodyPr/>
                    <a:lstStyle/>
                    <a:p>
                      <a:r>
                        <a:rPr lang="fr-FR" sz="1400" b="1" dirty="0" smtClean="0"/>
                        <a:t>½ journée</a:t>
                      </a:r>
                      <a:endParaRPr lang="fr-FR" sz="1400" b="1" dirty="0"/>
                    </a:p>
                  </a:txBody>
                  <a:tcPr/>
                </a:tc>
                <a:tc>
                  <a:txBody>
                    <a:bodyPr/>
                    <a:lstStyle/>
                    <a:p>
                      <a:pPr algn="ctr"/>
                      <a:r>
                        <a:rPr lang="fr-FR" sz="1400" dirty="0" smtClean="0"/>
                        <a:t>2,30€</a:t>
                      </a:r>
                      <a:endParaRPr lang="fr-FR" sz="1400" dirty="0"/>
                    </a:p>
                  </a:txBody>
                  <a:tcPr/>
                </a:tc>
                <a:tc>
                  <a:txBody>
                    <a:bodyPr/>
                    <a:lstStyle/>
                    <a:p>
                      <a:pPr algn="ctr"/>
                      <a:r>
                        <a:rPr lang="fr-FR" sz="1400" dirty="0" smtClean="0"/>
                        <a:t>3,90€</a:t>
                      </a:r>
                      <a:endParaRPr lang="fr-FR" sz="1400" dirty="0"/>
                    </a:p>
                  </a:txBody>
                  <a:tcPr/>
                </a:tc>
                <a:tc>
                  <a:txBody>
                    <a:bodyPr/>
                    <a:lstStyle/>
                    <a:p>
                      <a:pPr algn="ctr"/>
                      <a:r>
                        <a:rPr lang="fr-FR" sz="1400" dirty="0" smtClean="0"/>
                        <a:t>4,45€</a:t>
                      </a:r>
                      <a:endParaRPr lang="fr-FR" sz="1400" dirty="0"/>
                    </a:p>
                  </a:txBody>
                  <a:tcPr/>
                </a:tc>
                <a:tc>
                  <a:txBody>
                    <a:bodyPr/>
                    <a:lstStyle/>
                    <a:p>
                      <a:pPr algn="ctr"/>
                      <a:r>
                        <a:rPr lang="fr-FR" sz="1400" dirty="0" smtClean="0"/>
                        <a:t>5,10€</a:t>
                      </a:r>
                      <a:endParaRPr lang="fr-FR" sz="1400" dirty="0"/>
                    </a:p>
                  </a:txBody>
                  <a:tcPr/>
                </a:tc>
                <a:tc>
                  <a:txBody>
                    <a:bodyPr/>
                    <a:lstStyle/>
                    <a:p>
                      <a:pPr algn="ctr"/>
                      <a:r>
                        <a:rPr lang="fr-FR" sz="1400" dirty="0" smtClean="0"/>
                        <a:t>5,70€</a:t>
                      </a:r>
                      <a:endParaRPr lang="fr-FR" sz="1400" dirty="0"/>
                    </a:p>
                  </a:txBody>
                  <a:tcPr/>
                </a:tc>
              </a:tr>
              <a:tr h="365360">
                <a:tc>
                  <a:txBody>
                    <a:bodyPr/>
                    <a:lstStyle/>
                    <a:p>
                      <a:r>
                        <a:rPr lang="fr-FR" sz="1400" b="1" dirty="0" smtClean="0"/>
                        <a:t>Repas</a:t>
                      </a:r>
                      <a:endParaRPr lang="fr-FR" sz="1400" b="1" dirty="0"/>
                    </a:p>
                  </a:txBody>
                  <a:tcPr/>
                </a:tc>
                <a:tc>
                  <a:txBody>
                    <a:bodyPr/>
                    <a:lstStyle/>
                    <a:p>
                      <a:pPr algn="ctr"/>
                      <a:r>
                        <a:rPr lang="fr-FR" sz="1400" dirty="0" smtClean="0"/>
                        <a:t>3,50€</a:t>
                      </a:r>
                      <a:endParaRPr lang="fr-FR"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smtClean="0"/>
                        <a:t>3,50€</a:t>
                      </a:r>
                    </a:p>
                    <a:p>
                      <a:pPr algn="ctr"/>
                      <a:endParaRPr lang="fr-FR"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smtClean="0"/>
                        <a:t>3,50€</a:t>
                      </a:r>
                    </a:p>
                    <a:p>
                      <a:pPr algn="ctr"/>
                      <a:endParaRPr lang="fr-FR"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smtClean="0"/>
                        <a:t>3,50€</a:t>
                      </a:r>
                    </a:p>
                    <a:p>
                      <a:pPr algn="ctr"/>
                      <a:endParaRPr lang="fr-FR"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smtClean="0"/>
                        <a:t>3,50€</a:t>
                      </a:r>
                    </a:p>
                    <a:p>
                      <a:pPr algn="ctr"/>
                      <a:endParaRPr lang="fr-FR" sz="1400" dirty="0"/>
                    </a:p>
                  </a:txBody>
                  <a:tcPr/>
                </a:tc>
              </a:tr>
              <a:tr h="370840">
                <a:tc>
                  <a:txBody>
                    <a:bodyPr/>
                    <a:lstStyle/>
                    <a:p>
                      <a:r>
                        <a:rPr lang="fr-FR" sz="1400" b="1" dirty="0" smtClean="0"/>
                        <a:t>Garderie</a:t>
                      </a:r>
                      <a:endParaRPr lang="fr-FR" sz="1400" b="1" dirty="0"/>
                    </a:p>
                  </a:txBody>
                  <a:tcPr/>
                </a:tc>
                <a:tc>
                  <a:txBody>
                    <a:bodyPr/>
                    <a:lstStyle/>
                    <a:p>
                      <a:pPr algn="ctr"/>
                      <a:r>
                        <a:rPr lang="fr-FR" sz="1400" dirty="0" smtClean="0"/>
                        <a:t>0,50€ le</a:t>
                      </a:r>
                      <a:r>
                        <a:rPr lang="fr-FR" sz="1400" baseline="0" dirty="0" smtClean="0"/>
                        <a:t> ¼ h</a:t>
                      </a:r>
                      <a:endParaRPr lang="fr-FR" sz="1400" dirty="0"/>
                    </a:p>
                  </a:txBody>
                  <a:tcPr/>
                </a:tc>
                <a:tc>
                  <a:txBody>
                    <a:bodyPr/>
                    <a:lstStyle/>
                    <a:p>
                      <a:pPr algn="ctr"/>
                      <a:r>
                        <a:rPr lang="fr-FR" sz="1400" dirty="0" smtClean="0"/>
                        <a:t>0,50€ le</a:t>
                      </a:r>
                      <a:r>
                        <a:rPr lang="fr-FR" sz="1400" baseline="0" dirty="0" smtClean="0"/>
                        <a:t> ¼ h</a:t>
                      </a:r>
                      <a:endParaRPr lang="fr-FR" sz="1400" dirty="0"/>
                    </a:p>
                  </a:txBody>
                  <a:tcPr/>
                </a:tc>
                <a:tc>
                  <a:txBody>
                    <a:bodyPr/>
                    <a:lstStyle/>
                    <a:p>
                      <a:pPr algn="ctr"/>
                      <a:r>
                        <a:rPr lang="fr-FR" sz="1400" dirty="0" smtClean="0"/>
                        <a:t>0,50€ le</a:t>
                      </a:r>
                      <a:r>
                        <a:rPr lang="fr-FR" sz="1400" baseline="0" dirty="0" smtClean="0"/>
                        <a:t> ¼ h</a:t>
                      </a:r>
                      <a:endParaRPr lang="fr-FR" sz="1400" dirty="0"/>
                    </a:p>
                  </a:txBody>
                  <a:tcPr/>
                </a:tc>
                <a:tc>
                  <a:txBody>
                    <a:bodyPr/>
                    <a:lstStyle/>
                    <a:p>
                      <a:pPr algn="ctr"/>
                      <a:r>
                        <a:rPr lang="fr-FR" sz="1400" dirty="0" smtClean="0"/>
                        <a:t>0,50€ le</a:t>
                      </a:r>
                      <a:r>
                        <a:rPr lang="fr-FR" sz="1400" baseline="0" dirty="0" smtClean="0"/>
                        <a:t> ¼ h</a:t>
                      </a:r>
                      <a:endParaRPr lang="fr-FR" sz="1400" dirty="0"/>
                    </a:p>
                  </a:txBody>
                  <a:tcPr/>
                </a:tc>
                <a:tc>
                  <a:txBody>
                    <a:bodyPr/>
                    <a:lstStyle/>
                    <a:p>
                      <a:pPr algn="ctr"/>
                      <a:r>
                        <a:rPr lang="fr-FR" sz="1400" dirty="0" smtClean="0"/>
                        <a:t>0,50€ le</a:t>
                      </a:r>
                      <a:r>
                        <a:rPr lang="fr-FR" sz="1400" baseline="0" dirty="0" smtClean="0"/>
                        <a:t> ¼ h</a:t>
                      </a:r>
                      <a:endParaRPr lang="fr-FR" sz="1400" dirty="0"/>
                    </a:p>
                  </a:txBody>
                  <a:tcPr/>
                </a:tc>
              </a:tr>
            </a:tbl>
          </a:graphicData>
        </a:graphic>
      </p:graphicFrame>
      <p:sp>
        <p:nvSpPr>
          <p:cNvPr id="4" name="ZoneTexte 3"/>
          <p:cNvSpPr txBox="1"/>
          <p:nvPr/>
        </p:nvSpPr>
        <p:spPr>
          <a:xfrm>
            <a:off x="1257299" y="771297"/>
            <a:ext cx="7969827" cy="369332"/>
          </a:xfrm>
          <a:prstGeom prst="rect">
            <a:avLst/>
          </a:prstGeom>
          <a:noFill/>
        </p:spPr>
        <p:txBody>
          <a:bodyPr wrap="square" rtlCol="0">
            <a:spAutoFit/>
          </a:bodyPr>
          <a:lstStyle/>
          <a:p>
            <a:r>
              <a:rPr lang="fr-FR" b="1" dirty="0" smtClean="0"/>
              <a:t>Nivillac et communes conventionnées*</a:t>
            </a:r>
            <a:endParaRPr lang="fr-FR" b="1" dirty="0"/>
          </a:p>
        </p:txBody>
      </p:sp>
      <p:sp>
        <p:nvSpPr>
          <p:cNvPr id="5" name="ZoneTexte 4"/>
          <p:cNvSpPr txBox="1"/>
          <p:nvPr/>
        </p:nvSpPr>
        <p:spPr>
          <a:xfrm>
            <a:off x="1257299" y="3096491"/>
            <a:ext cx="8323119" cy="461665"/>
          </a:xfrm>
          <a:prstGeom prst="rect">
            <a:avLst/>
          </a:prstGeom>
          <a:noFill/>
        </p:spPr>
        <p:txBody>
          <a:bodyPr wrap="square" rtlCol="0">
            <a:spAutoFit/>
          </a:bodyPr>
          <a:lstStyle/>
          <a:p>
            <a:r>
              <a:rPr lang="fr-FR" sz="1200" dirty="0" smtClean="0"/>
              <a:t>*Marzan (jusqu’à 12 ans inclus), Férél (pour les villages de La Grée, La Châtaignière, La Ville Bleue, La Voûte, Le Rosquet, Kergava </a:t>
            </a:r>
          </a:p>
          <a:p>
            <a:r>
              <a:rPr lang="fr-FR" sz="1200" dirty="0" smtClean="0"/>
              <a:t>et Kéraudrain), La Roche Bernard, St </a:t>
            </a:r>
            <a:r>
              <a:rPr lang="fr-FR" sz="1200" dirty="0" err="1" smtClean="0"/>
              <a:t>Dolay</a:t>
            </a:r>
            <a:r>
              <a:rPr lang="fr-FR" sz="1200" dirty="0" smtClean="0"/>
              <a:t> </a:t>
            </a:r>
            <a:endParaRPr lang="fr-FR" sz="1200" dirty="0"/>
          </a:p>
        </p:txBody>
      </p:sp>
      <p:sp>
        <p:nvSpPr>
          <p:cNvPr id="6" name="ZoneTexte 5"/>
          <p:cNvSpPr txBox="1"/>
          <p:nvPr/>
        </p:nvSpPr>
        <p:spPr>
          <a:xfrm>
            <a:off x="1257298" y="3464637"/>
            <a:ext cx="7969827" cy="369332"/>
          </a:xfrm>
          <a:prstGeom prst="rect">
            <a:avLst/>
          </a:prstGeom>
          <a:noFill/>
        </p:spPr>
        <p:txBody>
          <a:bodyPr wrap="square" rtlCol="0">
            <a:spAutoFit/>
          </a:bodyPr>
          <a:lstStyle/>
          <a:p>
            <a:r>
              <a:rPr lang="fr-FR" b="1" dirty="0" smtClean="0"/>
              <a:t>Hors convention</a:t>
            </a:r>
            <a:endParaRPr lang="fr-FR" b="1" dirty="0"/>
          </a:p>
        </p:txBody>
      </p:sp>
      <p:graphicFrame>
        <p:nvGraphicFramePr>
          <p:cNvPr id="7" name="Tableau 6"/>
          <p:cNvGraphicFramePr>
            <a:graphicFrameLocks noGrp="1"/>
          </p:cNvGraphicFramePr>
          <p:nvPr>
            <p:extLst>
              <p:ext uri="{D42A27DB-BD31-4B8C-83A1-F6EECF244321}">
                <p14:modId xmlns:p14="http://schemas.microsoft.com/office/powerpoint/2010/main" val="742373930"/>
              </p:ext>
            </p:extLst>
          </p:nvPr>
        </p:nvGraphicFramePr>
        <p:xfrm>
          <a:off x="1340427" y="3817375"/>
          <a:ext cx="8128002" cy="1854200"/>
        </p:xfrm>
        <a:graphic>
          <a:graphicData uri="http://schemas.openxmlformats.org/drawingml/2006/table">
            <a:tbl>
              <a:tblPr firstRow="1" bandRow="1">
                <a:tableStyleId>{7DF18680-E054-41AD-8BC1-D1AEF772440D}</a:tableStyleId>
              </a:tblPr>
              <a:tblGrid>
                <a:gridCol w="1354667"/>
                <a:gridCol w="1354667"/>
                <a:gridCol w="1354667"/>
                <a:gridCol w="1354667"/>
                <a:gridCol w="1354667"/>
                <a:gridCol w="1354667"/>
              </a:tblGrid>
              <a:tr h="370840">
                <a:tc>
                  <a:txBody>
                    <a:bodyPr/>
                    <a:lstStyle/>
                    <a:p>
                      <a:endParaRPr lang="fr-FR" dirty="0"/>
                    </a:p>
                  </a:txBody>
                  <a:tcPr/>
                </a:tc>
                <a:tc>
                  <a:txBody>
                    <a:bodyPr/>
                    <a:lstStyle/>
                    <a:p>
                      <a:pPr algn="ctr"/>
                      <a:r>
                        <a:rPr lang="fr-FR" sz="1400" dirty="0" smtClean="0"/>
                        <a:t>0 à 560€</a:t>
                      </a:r>
                      <a:endParaRPr lang="fr-FR" sz="1400" dirty="0"/>
                    </a:p>
                  </a:txBody>
                  <a:tcPr/>
                </a:tc>
                <a:tc>
                  <a:txBody>
                    <a:bodyPr/>
                    <a:lstStyle/>
                    <a:p>
                      <a:pPr algn="ctr"/>
                      <a:r>
                        <a:rPr lang="fr-FR" sz="1400" dirty="0" smtClean="0"/>
                        <a:t>561€ à 750€</a:t>
                      </a:r>
                      <a:endParaRPr lang="fr-FR" sz="1400" dirty="0"/>
                    </a:p>
                  </a:txBody>
                  <a:tcPr/>
                </a:tc>
                <a:tc>
                  <a:txBody>
                    <a:bodyPr/>
                    <a:lstStyle/>
                    <a:p>
                      <a:pPr algn="ctr"/>
                      <a:r>
                        <a:rPr lang="fr-FR" sz="1400" dirty="0" smtClean="0"/>
                        <a:t>751€ à 900€</a:t>
                      </a:r>
                      <a:endParaRPr lang="fr-FR" sz="1400" dirty="0"/>
                    </a:p>
                  </a:txBody>
                  <a:tcPr/>
                </a:tc>
                <a:tc>
                  <a:txBody>
                    <a:bodyPr/>
                    <a:lstStyle/>
                    <a:p>
                      <a:pPr algn="ctr"/>
                      <a:r>
                        <a:rPr lang="fr-FR" sz="1400" dirty="0" smtClean="0"/>
                        <a:t>901€ à 1100€</a:t>
                      </a:r>
                      <a:endParaRPr lang="fr-FR" sz="1400" dirty="0"/>
                    </a:p>
                  </a:txBody>
                  <a:tcPr/>
                </a:tc>
                <a:tc>
                  <a:txBody>
                    <a:bodyPr/>
                    <a:lstStyle/>
                    <a:p>
                      <a:pPr algn="ctr"/>
                      <a:r>
                        <a:rPr lang="fr-FR" sz="1400" dirty="0" smtClean="0"/>
                        <a:t>Plus de 1101€</a:t>
                      </a:r>
                      <a:endParaRPr lang="fr-FR" sz="1400" dirty="0"/>
                    </a:p>
                  </a:txBody>
                  <a:tcPr/>
                </a:tc>
              </a:tr>
              <a:tr h="370840">
                <a:tc>
                  <a:txBody>
                    <a:bodyPr/>
                    <a:lstStyle/>
                    <a:p>
                      <a:r>
                        <a:rPr lang="fr-FR" sz="1400" b="1" dirty="0" smtClean="0"/>
                        <a:t>Journée</a:t>
                      </a:r>
                      <a:endParaRPr lang="fr-FR" sz="1400" b="1" dirty="0"/>
                    </a:p>
                  </a:txBody>
                  <a:tcPr/>
                </a:tc>
                <a:tc>
                  <a:txBody>
                    <a:bodyPr/>
                    <a:lstStyle/>
                    <a:p>
                      <a:pPr algn="ctr"/>
                      <a:r>
                        <a:rPr lang="fr-FR" sz="1400" dirty="0" smtClean="0"/>
                        <a:t>13,15€</a:t>
                      </a:r>
                      <a:endParaRPr lang="fr-FR" sz="1400" dirty="0"/>
                    </a:p>
                  </a:txBody>
                  <a:tcPr/>
                </a:tc>
                <a:tc>
                  <a:txBody>
                    <a:bodyPr/>
                    <a:lstStyle/>
                    <a:p>
                      <a:pPr algn="ctr"/>
                      <a:r>
                        <a:rPr lang="fr-FR" sz="1400" dirty="0" smtClean="0"/>
                        <a:t>14,65€</a:t>
                      </a:r>
                      <a:endParaRPr lang="fr-FR" sz="1400" dirty="0"/>
                    </a:p>
                  </a:txBody>
                  <a:tcPr/>
                </a:tc>
                <a:tc>
                  <a:txBody>
                    <a:bodyPr/>
                    <a:lstStyle/>
                    <a:p>
                      <a:pPr algn="ctr"/>
                      <a:r>
                        <a:rPr lang="fr-FR" sz="1400" dirty="0" smtClean="0"/>
                        <a:t>17,35€</a:t>
                      </a:r>
                      <a:endParaRPr lang="fr-FR" sz="1400" dirty="0"/>
                    </a:p>
                  </a:txBody>
                  <a:tcPr/>
                </a:tc>
                <a:tc>
                  <a:txBody>
                    <a:bodyPr/>
                    <a:lstStyle/>
                    <a:p>
                      <a:pPr algn="ctr"/>
                      <a:r>
                        <a:rPr lang="fr-FR" sz="1400" dirty="0" smtClean="0"/>
                        <a:t>19,15€</a:t>
                      </a:r>
                      <a:endParaRPr lang="fr-FR" sz="1400" dirty="0"/>
                    </a:p>
                  </a:txBody>
                  <a:tcPr/>
                </a:tc>
                <a:tc>
                  <a:txBody>
                    <a:bodyPr/>
                    <a:lstStyle/>
                    <a:p>
                      <a:pPr algn="ctr"/>
                      <a:r>
                        <a:rPr lang="fr-FR" sz="1400" dirty="0" smtClean="0"/>
                        <a:t>20,95€</a:t>
                      </a:r>
                      <a:endParaRPr lang="fr-FR" sz="1400" dirty="0"/>
                    </a:p>
                  </a:txBody>
                  <a:tcPr/>
                </a:tc>
              </a:tr>
              <a:tr h="370840">
                <a:tc>
                  <a:txBody>
                    <a:bodyPr/>
                    <a:lstStyle/>
                    <a:p>
                      <a:r>
                        <a:rPr lang="fr-FR" sz="1400" b="1" dirty="0" smtClean="0"/>
                        <a:t>½ journée</a:t>
                      </a:r>
                      <a:endParaRPr lang="fr-FR" sz="1400" b="1" dirty="0"/>
                    </a:p>
                  </a:txBody>
                  <a:tcPr/>
                </a:tc>
                <a:tc>
                  <a:txBody>
                    <a:bodyPr/>
                    <a:lstStyle/>
                    <a:p>
                      <a:pPr algn="ctr"/>
                      <a:r>
                        <a:rPr lang="fr-FR" sz="1400" dirty="0" smtClean="0"/>
                        <a:t>6,60€</a:t>
                      </a:r>
                      <a:endParaRPr lang="fr-FR" sz="1400" dirty="0"/>
                    </a:p>
                  </a:txBody>
                  <a:tcPr/>
                </a:tc>
                <a:tc>
                  <a:txBody>
                    <a:bodyPr/>
                    <a:lstStyle/>
                    <a:p>
                      <a:pPr algn="ctr"/>
                      <a:r>
                        <a:rPr lang="fr-FR" sz="1400" dirty="0" smtClean="0"/>
                        <a:t>7,35€</a:t>
                      </a:r>
                      <a:endParaRPr lang="fr-FR" sz="1400" dirty="0"/>
                    </a:p>
                  </a:txBody>
                  <a:tcPr/>
                </a:tc>
                <a:tc>
                  <a:txBody>
                    <a:bodyPr/>
                    <a:lstStyle/>
                    <a:p>
                      <a:pPr algn="ctr"/>
                      <a:r>
                        <a:rPr lang="fr-FR" sz="1400" dirty="0" smtClean="0"/>
                        <a:t>8,40€</a:t>
                      </a:r>
                      <a:endParaRPr lang="fr-FR" sz="1400" dirty="0"/>
                    </a:p>
                  </a:txBody>
                  <a:tcPr/>
                </a:tc>
                <a:tc>
                  <a:txBody>
                    <a:bodyPr/>
                    <a:lstStyle/>
                    <a:p>
                      <a:pPr algn="ctr"/>
                      <a:r>
                        <a:rPr lang="fr-FR" sz="1400" dirty="0" smtClean="0"/>
                        <a:t>9,75€</a:t>
                      </a:r>
                    </a:p>
                  </a:txBody>
                  <a:tcPr/>
                </a:tc>
                <a:tc>
                  <a:txBody>
                    <a:bodyPr/>
                    <a:lstStyle/>
                    <a:p>
                      <a:pPr algn="ctr"/>
                      <a:r>
                        <a:rPr lang="fr-FR" sz="1400" dirty="0" smtClean="0"/>
                        <a:t>10,60€</a:t>
                      </a:r>
                      <a:endParaRPr lang="fr-FR" sz="1400" dirty="0"/>
                    </a:p>
                  </a:txBody>
                  <a:tcPr/>
                </a:tc>
              </a:tr>
              <a:tr h="370840">
                <a:tc>
                  <a:txBody>
                    <a:bodyPr/>
                    <a:lstStyle/>
                    <a:p>
                      <a:r>
                        <a:rPr lang="fr-FR" sz="1400" b="1" dirty="0" smtClean="0"/>
                        <a:t>Repas</a:t>
                      </a:r>
                      <a:endParaRPr lang="fr-FR" sz="1400" b="1" dirty="0"/>
                    </a:p>
                  </a:txBody>
                  <a:tcPr/>
                </a:tc>
                <a:tc>
                  <a:txBody>
                    <a:bodyPr/>
                    <a:lstStyle/>
                    <a:p>
                      <a:pPr algn="ctr"/>
                      <a:r>
                        <a:rPr lang="fr-FR" sz="1400" dirty="0" smtClean="0"/>
                        <a:t>3,80€</a:t>
                      </a:r>
                      <a:endParaRPr lang="fr-FR" sz="1400" dirty="0"/>
                    </a:p>
                  </a:txBody>
                  <a:tcPr/>
                </a:tc>
                <a:tc>
                  <a:txBody>
                    <a:bodyPr/>
                    <a:lstStyle/>
                    <a:p>
                      <a:pPr algn="ctr"/>
                      <a:r>
                        <a:rPr lang="fr-FR" sz="1400" dirty="0" smtClean="0"/>
                        <a:t>3,80€</a:t>
                      </a:r>
                      <a:endParaRPr lang="fr-FR" sz="1400" dirty="0"/>
                    </a:p>
                  </a:txBody>
                  <a:tcPr/>
                </a:tc>
                <a:tc>
                  <a:txBody>
                    <a:bodyPr/>
                    <a:lstStyle/>
                    <a:p>
                      <a:pPr algn="ctr"/>
                      <a:r>
                        <a:rPr lang="fr-FR" sz="1400" dirty="0" smtClean="0"/>
                        <a:t>3,80€</a:t>
                      </a:r>
                      <a:endParaRPr lang="fr-FR" sz="1400" dirty="0"/>
                    </a:p>
                  </a:txBody>
                  <a:tcPr/>
                </a:tc>
                <a:tc>
                  <a:txBody>
                    <a:bodyPr/>
                    <a:lstStyle/>
                    <a:p>
                      <a:pPr algn="ctr"/>
                      <a:r>
                        <a:rPr lang="fr-FR" sz="1400" dirty="0" smtClean="0"/>
                        <a:t>3,80€</a:t>
                      </a:r>
                      <a:endParaRPr lang="fr-FR" sz="1400" dirty="0"/>
                    </a:p>
                  </a:txBody>
                  <a:tcPr/>
                </a:tc>
                <a:tc>
                  <a:txBody>
                    <a:bodyPr/>
                    <a:lstStyle/>
                    <a:p>
                      <a:pPr algn="ctr"/>
                      <a:r>
                        <a:rPr lang="fr-FR" sz="1400" dirty="0" smtClean="0"/>
                        <a:t>3,80€</a:t>
                      </a:r>
                      <a:endParaRPr lang="fr-FR" sz="1400" dirty="0"/>
                    </a:p>
                  </a:txBody>
                  <a:tcPr/>
                </a:tc>
              </a:tr>
              <a:tr h="370840">
                <a:tc>
                  <a:txBody>
                    <a:bodyPr/>
                    <a:lstStyle/>
                    <a:p>
                      <a:r>
                        <a:rPr lang="fr-FR" sz="1400" b="1" dirty="0" smtClean="0"/>
                        <a:t>Garderie</a:t>
                      </a:r>
                      <a:endParaRPr lang="fr-FR" sz="1400" b="1" dirty="0"/>
                    </a:p>
                  </a:txBody>
                  <a:tcPr/>
                </a:tc>
                <a:tc>
                  <a:txBody>
                    <a:bodyPr/>
                    <a:lstStyle/>
                    <a:p>
                      <a:pPr algn="ctr"/>
                      <a:r>
                        <a:rPr lang="fr-FR" sz="1400" dirty="0" smtClean="0"/>
                        <a:t>0,60€ le ¼ h</a:t>
                      </a:r>
                      <a:endParaRPr lang="fr-FR" sz="1400" dirty="0"/>
                    </a:p>
                  </a:txBody>
                  <a:tcPr/>
                </a:tc>
                <a:tc>
                  <a:txBody>
                    <a:bodyPr/>
                    <a:lstStyle/>
                    <a:p>
                      <a:pPr algn="ctr"/>
                      <a:r>
                        <a:rPr lang="fr-FR" sz="1400" dirty="0" smtClean="0"/>
                        <a:t>0,60€ le ¼ h</a:t>
                      </a:r>
                      <a:endParaRPr lang="fr-FR" sz="1400" dirty="0"/>
                    </a:p>
                  </a:txBody>
                  <a:tcPr/>
                </a:tc>
                <a:tc>
                  <a:txBody>
                    <a:bodyPr/>
                    <a:lstStyle/>
                    <a:p>
                      <a:pPr algn="ctr"/>
                      <a:r>
                        <a:rPr lang="fr-FR" sz="1400" dirty="0" smtClean="0"/>
                        <a:t>0,60€ le ¼ h</a:t>
                      </a:r>
                      <a:endParaRPr lang="fr-FR" sz="1400" dirty="0"/>
                    </a:p>
                  </a:txBody>
                  <a:tcPr/>
                </a:tc>
                <a:tc>
                  <a:txBody>
                    <a:bodyPr/>
                    <a:lstStyle/>
                    <a:p>
                      <a:pPr algn="ctr"/>
                      <a:r>
                        <a:rPr lang="fr-FR" sz="1400" dirty="0" smtClean="0"/>
                        <a:t>0,60€ le ¼ h</a:t>
                      </a:r>
                      <a:endParaRPr lang="fr-FR" sz="1400" dirty="0"/>
                    </a:p>
                  </a:txBody>
                  <a:tcPr/>
                </a:tc>
                <a:tc>
                  <a:txBody>
                    <a:bodyPr/>
                    <a:lstStyle/>
                    <a:p>
                      <a:pPr algn="ctr"/>
                      <a:r>
                        <a:rPr lang="fr-FR" sz="1400" dirty="0" smtClean="0"/>
                        <a:t>0,60€ le ¼ h</a:t>
                      </a:r>
                      <a:endParaRPr lang="fr-FR" sz="1400" dirty="0"/>
                    </a:p>
                  </a:txBody>
                  <a:tcPr/>
                </a:tc>
              </a:tr>
            </a:tbl>
          </a:graphicData>
        </a:graphic>
      </p:graphicFrame>
      <p:sp>
        <p:nvSpPr>
          <p:cNvPr id="8" name="ZoneTexte 7"/>
          <p:cNvSpPr txBox="1"/>
          <p:nvPr/>
        </p:nvSpPr>
        <p:spPr>
          <a:xfrm>
            <a:off x="1257299" y="5766677"/>
            <a:ext cx="10536384" cy="923330"/>
          </a:xfrm>
          <a:prstGeom prst="rect">
            <a:avLst/>
          </a:prstGeom>
          <a:noFill/>
        </p:spPr>
        <p:txBody>
          <a:bodyPr wrap="square" rtlCol="0">
            <a:spAutoFit/>
          </a:bodyPr>
          <a:lstStyle/>
          <a:p>
            <a:r>
              <a:rPr lang="fr-FR" b="1" dirty="0" smtClean="0"/>
              <a:t>Suite à de nombreux désistements de dernière minute qui pénalisent le fonctionnement du centre, il faudra nous prévenir au minimum 2 jours à l’avance de l’annulation d’une inscription, sans quoi la (les) journée(s) et/ou la cantine sera facturée.</a:t>
            </a:r>
            <a:endParaRPr lang="fr-FR" b="1" dirty="0"/>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031" y="5766955"/>
            <a:ext cx="710267" cy="710267"/>
          </a:xfrm>
          <a:prstGeom prst="rect">
            <a:avLst/>
          </a:prstGeom>
        </p:spPr>
      </p:pic>
      <p:sp>
        <p:nvSpPr>
          <p:cNvPr id="10" name="Espace réservé du numéro de diapositive 9"/>
          <p:cNvSpPr>
            <a:spLocks noGrp="1"/>
          </p:cNvSpPr>
          <p:nvPr>
            <p:ph type="sldNum" sz="quarter" idx="12"/>
          </p:nvPr>
        </p:nvSpPr>
        <p:spPr/>
        <p:txBody>
          <a:bodyPr/>
          <a:lstStyle/>
          <a:p>
            <a:fld id="{4FAB73BC-B049-4115-A692-8D63A059BFB8}" type="slidenum">
              <a:rPr lang="en-US" smtClean="0"/>
              <a:t>9</a:t>
            </a:fld>
            <a:endParaRPr lang="en-US" dirty="0"/>
          </a:p>
        </p:txBody>
      </p:sp>
    </p:spTree>
    <p:extLst>
      <p:ext uri="{BB962C8B-B14F-4D97-AF65-F5344CB8AC3E}">
        <p14:creationId xmlns:p14="http://schemas.microsoft.com/office/powerpoint/2010/main" val="3310189434"/>
      </p:ext>
    </p:extLst>
  </p:cSld>
  <p:clrMapOvr>
    <a:masterClrMapping/>
  </p:clrMapOvr>
</p:sld>
</file>

<file path=ppt/theme/theme1.xml><?xml version="1.0" encoding="utf-8"?>
<a:theme xmlns:a="http://schemas.openxmlformats.org/drawingml/2006/main" name="Base">
  <a:themeElements>
    <a:clrScheme name="Basis">
      <a:dk1>
        <a:sysClr val="windowText" lastClr="000000"/>
      </a:dk1>
      <a:lt1>
        <a:sysClr val="window" lastClr="FFFFFF"/>
      </a:lt1>
      <a:dk2>
        <a:srgbClr val="505046"/>
      </a:dk2>
      <a:lt2>
        <a:srgbClr val="EEECE1"/>
      </a:lt2>
      <a:accent1>
        <a:srgbClr val="DF5327"/>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TC103457444[[fn=Base]]</Template>
  <TotalTime>1526</TotalTime>
  <Words>2227</Words>
  <Application>Microsoft Office PowerPoint</Application>
  <PresentationFormat>Grand écran</PresentationFormat>
  <Paragraphs>400</Paragraphs>
  <Slides>21</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MS Mincho</vt:lpstr>
      <vt:lpstr>Arial</vt:lpstr>
      <vt:lpstr>Calibri</vt:lpstr>
      <vt:lpstr>Corbel</vt:lpstr>
      <vt:lpstr>Times New Roman</vt:lpstr>
      <vt:lpstr>Base</vt:lpstr>
      <vt:lpstr>Projet pédagogique  accueil de loisirs sans hébergement (ALSH)</vt:lpstr>
      <vt:lpstr>SOMMAIRE</vt:lpstr>
      <vt:lpstr>C’est quoi un projet pédagogique ? « La pédagogie c’est l’art (méthodes, pratiques) de faire passer un savoir, des connaissances »</vt:lpstr>
      <vt:lpstr>Le Projet Educatif de la commune...</vt:lpstr>
      <vt:lpstr>Situation initiale...</vt:lpstr>
      <vt:lpstr>Description de l’ALSH</vt:lpstr>
      <vt:lpstr>Présentation PowerPoint</vt:lpstr>
      <vt:lpstr>Le personnel...</vt:lpstr>
      <vt:lpstr>Tarifs</vt:lpstr>
      <vt:lpstr>Une journée type à l’ALSH...</vt:lpstr>
      <vt:lpstr>Les objectifs pédagogiques</vt:lpstr>
      <vt:lpstr>Présentation PowerPoint</vt:lpstr>
      <vt:lpstr>Présentation PowerPoint</vt:lpstr>
      <vt:lpstr>Présentation PowerPoint</vt:lpstr>
      <vt:lpstr>Présentation PowerPoint</vt:lpstr>
      <vt:lpstr>L’équipe pédagogique</vt:lpstr>
      <vt:lpstr>« Ce sont les individus qui font un séjour et non les activités »  Les parents nous confient leurs enfants. C’est notre responsabilité de garantir la sécurité physique, affective et morale. Par définition l’animateur est celui qui motive, agit, anticipe, écoute, observe, veille au respect de chacun et au respect du matériel, suscite et prend des initiatives, s’implique, encourage la coopération, s’adapte… En bref, l’animateur n’est pas là pour « garder » ou pour « occuper » les enfants, mais bien pour ANIMER.   La nature des activités de l’AL exige une présence continue du personnel pédagogique auprès des enfants et implique une  responsabilité éducative, de surveillance et d'animation.  Cette présence est de caractère moral et juridique au regard de : *la bonne réalisation du projet pédagogique et du programme d'activités, *la sécurité affective et physique des enfants *le respect de leur personnalité et de leurs droits.   L'exercice de ces différentes responsabilités exige donc : *la recherche d'une attitude éducative constante, *la connaissance et le respect des différentes réglementations, *une manière d'être et de faire, fondée sur la prévention, l'écoute et la connaissance des besoins et possibilité des enfants et de l'environnement dans lequel se déroulent les activités.  </vt:lpstr>
      <vt:lpstr>Intégration des enfants porteurs de handicaps</vt:lpstr>
      <vt:lpstr>SEJOURS COURTS</vt:lpstr>
      <vt:lpstr>A la demande des enfants et des parents, nous mettons en place cet été sur 4 tranches d’âge des séjours courts. Il faut bien garder à l’esprit que pour certains enfants ce sera la première fois qu’ils dormiront sous tente sans leurs parents. Il sera donc très important de rassurer les enfants. Le séjour court est aussi un moment angoissant pour les parents qui nous laissent leurs enfants. C’est donc à l’équipe pédagogique de bien communiquer avec les parents sur le déroulement, le trousseau à fournir, comment vont se passer les baignades, la toilette, le couchage…   L’objectif du séjour court Les mots d’enfants « dormir avec les copains, se baigner, rigoler » Les mots des jeunes « être tranquille entre copains, découvrir des nouvelles activités »   Permettre aux enfants de découvrir une autre expérience de vacances, d’être acteurs de leurs vacances et partager des moments de plaisirs avec les copains.   * dormir sous tente avec les copains (les enfants pourront choisir avec qui ils souhaitent dormir, tout en respectant la non-mixité) * faire les courses pour les repas (avant et pendant le séjour) * réaliser les menus (les enfants réaliseront les menus, aux animateurs de faire attention à l’équilibre des menus) * participer aux différentes tâches (préparation des repas, vaisselle, rangement…) * préparer le matériel avant de partir * participer aux veillées</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pedadogique  accueil de loisirs sans herbergement</dc:title>
  <dc:creator>Portable loisirs</dc:creator>
  <cp:lastModifiedBy>Portable loisirs</cp:lastModifiedBy>
  <cp:revision>80</cp:revision>
  <cp:lastPrinted>2015-09-15T07:45:11Z</cp:lastPrinted>
  <dcterms:created xsi:type="dcterms:W3CDTF">2014-06-26T12:22:26Z</dcterms:created>
  <dcterms:modified xsi:type="dcterms:W3CDTF">2015-09-15T07:50:43Z</dcterms:modified>
</cp:coreProperties>
</file>